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4"/>
  </p:notesMasterIdLst>
  <p:handoutMasterIdLst>
    <p:handoutMasterId r:id="rId5"/>
  </p:handoutMasterIdLst>
  <p:sldIdLst>
    <p:sldId id="279" r:id="rId2"/>
    <p:sldId id="280" r:id="rId3"/>
  </p:sldIdLst>
  <p:sldSz cx="6858000" cy="9906000" type="A4"/>
  <p:notesSz cx="6735763" cy="98663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20" userDrawn="1">
          <p15:clr>
            <a:srgbClr val="A4A3A4"/>
          </p15:clr>
        </p15:guide>
        <p15:guide id="2" pos="216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CC"/>
    <a:srgbClr val="FF3399"/>
    <a:srgbClr val="FFFFFF"/>
    <a:srgbClr val="FFCCFF"/>
    <a:srgbClr val="FFCC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0A1B5D5-9B99-4C35-A422-299274C87663}" styleName="中間スタイル 1 - アクセント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68D230F3-CF80-4859-8CE7-A43EE81993B5}" styleName="淡色スタイル 1 - アクセント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912C8C85-51F0-491E-9774-3900AFEF0FD7}" styleName="淡色スタイル 2 - アクセント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E8B1032C-EA38-4F05-BA0D-38AFFFC7BED3}" styleName="淡色スタイル 3 - アクセント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2A488322-F2BA-4B5B-9748-0D474271808F}" styleName="中間スタイル 3 - アクセント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5588" autoAdjust="0"/>
    <p:restoredTop sz="94660"/>
  </p:normalViewPr>
  <p:slideViewPr>
    <p:cSldViewPr snapToGrid="0">
      <p:cViewPr varScale="1">
        <p:scale>
          <a:sx n="51" d="100"/>
          <a:sy n="51" d="100"/>
        </p:scale>
        <p:origin x="2724" y="84"/>
      </p:cViewPr>
      <p:guideLst>
        <p:guide orient="horz" pos="3120"/>
        <p:guide pos="2160"/>
      </p:guideLst>
    </p:cSldViewPr>
  </p:slideViewPr>
  <p:notesTextViewPr>
    <p:cViewPr>
      <p:scale>
        <a:sx n="1" d="1"/>
        <a:sy n="1" d="1"/>
      </p:scale>
      <p:origin x="0" y="0"/>
    </p:cViewPr>
  </p:notesTextViewPr>
  <p:notesViewPr>
    <p:cSldViewPr snapToGrid="0">
      <p:cViewPr>
        <p:scale>
          <a:sx n="75" d="100"/>
          <a:sy n="75" d="100"/>
        </p:scale>
        <p:origin x="2244" y="-126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handoutMaster" Target="handoutMasters/handoutMaster1.xml"/><Relationship Id="rId4" Type="http://schemas.openxmlformats.org/officeDocument/2006/relationships/notesMaster" Target="notesMasters/notesMaster1.xml"/><Relationship Id="rId9"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スライド番号プレースホルダー 4">
            <a:extLst>
              <a:ext uri="{FF2B5EF4-FFF2-40B4-BE49-F238E27FC236}">
                <a16:creationId xmlns:a16="http://schemas.microsoft.com/office/drawing/2014/main" id="{81A51453-4672-49B9-8A6A-6EAAE98296C6}"/>
              </a:ext>
            </a:extLst>
          </p:cNvPr>
          <p:cNvSpPr>
            <a:spLocks noGrp="1"/>
          </p:cNvSpPr>
          <p:nvPr>
            <p:ph type="sldNum" sz="quarter" idx="3"/>
          </p:nvPr>
        </p:nvSpPr>
        <p:spPr>
          <a:xfrm>
            <a:off x="3759200" y="9220200"/>
            <a:ext cx="2975005" cy="646115"/>
          </a:xfrm>
          <a:prstGeom prst="rect">
            <a:avLst/>
          </a:prstGeom>
        </p:spPr>
        <p:txBody>
          <a:bodyPr vert="horz" lIns="91440" tIns="45720" rIns="91440" bIns="45720" rtlCol="0" anchor="b"/>
          <a:lstStyle>
            <a:lvl1pPr algn="r">
              <a:defRPr sz="1200"/>
            </a:lvl1pPr>
          </a:lstStyle>
          <a:p>
            <a:fld id="{D05874F5-0C26-427D-84E4-14487ADC5636}" type="slidenum">
              <a:rPr kumimoji="1" lang="ja-JP" altLang="en-US" smtClean="0"/>
              <a:t>‹#›</a:t>
            </a:fld>
            <a:endParaRPr kumimoji="1" lang="ja-JP" altLang="en-US" dirty="0"/>
          </a:p>
        </p:txBody>
      </p:sp>
    </p:spTree>
    <p:extLst>
      <p:ext uri="{BB962C8B-B14F-4D97-AF65-F5344CB8AC3E}">
        <p14:creationId xmlns:p14="http://schemas.microsoft.com/office/powerpoint/2010/main" val="854146273"/>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2918831" cy="495029"/>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5374" y="0"/>
            <a:ext cx="2918831" cy="495029"/>
          </a:xfrm>
          <a:prstGeom prst="rect">
            <a:avLst/>
          </a:prstGeom>
        </p:spPr>
        <p:txBody>
          <a:bodyPr vert="horz" lIns="91440" tIns="45720" rIns="91440" bIns="45720" rtlCol="0"/>
          <a:lstStyle>
            <a:lvl1pPr algn="r">
              <a:defRPr sz="1200"/>
            </a:lvl1pPr>
          </a:lstStyle>
          <a:p>
            <a:fld id="{CCDC2871-C7DD-4D2C-88AA-A2402E56212E}" type="datetimeFigureOut">
              <a:rPr kumimoji="1" lang="ja-JP" altLang="en-US" smtClean="0"/>
              <a:t>2023/6/5</a:t>
            </a:fld>
            <a:endParaRPr kumimoji="1" lang="ja-JP" altLang="en-US"/>
          </a:p>
        </p:txBody>
      </p:sp>
      <p:sp>
        <p:nvSpPr>
          <p:cNvPr id="4" name="スライド イメージ プレースホルダー 3"/>
          <p:cNvSpPr>
            <a:spLocks noGrp="1" noRot="1" noChangeAspect="1"/>
          </p:cNvSpPr>
          <p:nvPr>
            <p:ph type="sldImg" idx="2"/>
          </p:nvPr>
        </p:nvSpPr>
        <p:spPr>
          <a:xfrm>
            <a:off x="2214563" y="1231900"/>
            <a:ext cx="2306637" cy="3330575"/>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73577" y="4748164"/>
            <a:ext cx="5388610" cy="3884861"/>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371287"/>
            <a:ext cx="2918831" cy="495028"/>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5374" y="9371287"/>
            <a:ext cx="2918831" cy="495028"/>
          </a:xfrm>
          <a:prstGeom prst="rect">
            <a:avLst/>
          </a:prstGeom>
        </p:spPr>
        <p:txBody>
          <a:bodyPr vert="horz" lIns="91440" tIns="45720" rIns="91440" bIns="45720" rtlCol="0" anchor="b"/>
          <a:lstStyle>
            <a:lvl1pPr algn="r">
              <a:defRPr sz="1200"/>
            </a:lvl1pPr>
          </a:lstStyle>
          <a:p>
            <a:fld id="{10D2E00D-93E4-4A9C-A9A6-8FF013DF732B}" type="slidenum">
              <a:rPr kumimoji="1" lang="ja-JP" altLang="en-US" smtClean="0"/>
              <a:t>‹#›</a:t>
            </a:fld>
            <a:endParaRPr kumimoji="1" lang="ja-JP" altLang="en-US"/>
          </a:p>
        </p:txBody>
      </p:sp>
    </p:spTree>
    <p:extLst>
      <p:ext uri="{BB962C8B-B14F-4D97-AF65-F5344CB8AC3E}">
        <p14:creationId xmlns:p14="http://schemas.microsoft.com/office/powerpoint/2010/main" val="4229785486"/>
      </p:ext>
    </p:extLst>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2214563" y="1231900"/>
            <a:ext cx="2306637" cy="3330575"/>
          </a:xfrm>
        </p:spPr>
      </p:sp>
      <p:sp>
        <p:nvSpPr>
          <p:cNvPr id="3" name="ノート プレースホルダー 2"/>
          <p:cNvSpPr>
            <a:spLocks noGrp="1"/>
          </p:cNvSpPr>
          <p:nvPr>
            <p:ph type="body" idx="1"/>
          </p:nvPr>
        </p:nvSpPr>
        <p:spPr/>
        <p:txBody>
          <a:bodyPr/>
          <a:lstStyle/>
          <a:p>
            <a:endParaRPr kumimoji="1" lang="ja-JP" altLang="en-US"/>
          </a:p>
        </p:txBody>
      </p:sp>
    </p:spTree>
    <p:extLst>
      <p:ext uri="{BB962C8B-B14F-4D97-AF65-F5344CB8AC3E}">
        <p14:creationId xmlns:p14="http://schemas.microsoft.com/office/powerpoint/2010/main" val="418487312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2214563" y="1231900"/>
            <a:ext cx="2306637" cy="3330575"/>
          </a:xfrm>
        </p:spPr>
      </p:sp>
      <p:sp>
        <p:nvSpPr>
          <p:cNvPr id="3" name="ノート プレースホルダー 2"/>
          <p:cNvSpPr>
            <a:spLocks noGrp="1"/>
          </p:cNvSpPr>
          <p:nvPr>
            <p:ph type="body" idx="1"/>
          </p:nvPr>
        </p:nvSpPr>
        <p:spPr/>
        <p:txBody>
          <a:bodyPr/>
          <a:lstStyle/>
          <a:p>
            <a:endParaRPr kumimoji="1" lang="ja-JP" altLang="en-US"/>
          </a:p>
        </p:txBody>
      </p:sp>
    </p:spTree>
    <p:extLst>
      <p:ext uri="{BB962C8B-B14F-4D97-AF65-F5344CB8AC3E}">
        <p14:creationId xmlns:p14="http://schemas.microsoft.com/office/powerpoint/2010/main" val="395710049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ja-JP" altLang="en-US" smtClean="0"/>
              <a:t>マスター タイトルの書式設定</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smtClean="0"/>
              <a:t>マスター サブタイトルの書式設定</a:t>
            </a:r>
            <a:endParaRPr lang="en-US" dirty="0"/>
          </a:p>
        </p:txBody>
      </p:sp>
      <p:sp>
        <p:nvSpPr>
          <p:cNvPr id="4" name="Date Placeholder 3"/>
          <p:cNvSpPr>
            <a:spLocks noGrp="1"/>
          </p:cNvSpPr>
          <p:nvPr>
            <p:ph type="dt" sz="half" idx="10"/>
          </p:nvPr>
        </p:nvSpPr>
        <p:spPr/>
        <p:txBody>
          <a:bodyPr/>
          <a:lstStyle/>
          <a:p>
            <a:fld id="{625D173B-5CE1-48FC-BE6C-C80CF8CC3933}" type="datetime1">
              <a:rPr kumimoji="1" lang="ja-JP" altLang="en-US" smtClean="0"/>
              <a:t>2023/6/5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6CD011C-F907-4D06-8D9E-52BD0AAE7BD4}" type="slidenum">
              <a:rPr kumimoji="1" lang="ja-JP" altLang="en-US" smtClean="0"/>
              <a:t>‹#›</a:t>
            </a:fld>
            <a:endParaRPr kumimoji="1" lang="ja-JP" altLang="en-US"/>
          </a:p>
        </p:txBody>
      </p:sp>
    </p:spTree>
    <p:extLst>
      <p:ext uri="{BB962C8B-B14F-4D97-AF65-F5344CB8AC3E}">
        <p14:creationId xmlns:p14="http://schemas.microsoft.com/office/powerpoint/2010/main" val="10091754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21BEEE5E-2823-4839-B62F-0B6E4EBB826C}" type="datetime1">
              <a:rPr kumimoji="1" lang="ja-JP" altLang="en-US" smtClean="0"/>
              <a:t>2023/6/5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6CD011C-F907-4D06-8D9E-52BD0AAE7BD4}" type="slidenum">
              <a:rPr kumimoji="1" lang="ja-JP" altLang="en-US" smtClean="0"/>
              <a:t>‹#›</a:t>
            </a:fld>
            <a:endParaRPr kumimoji="1" lang="ja-JP" altLang="en-US"/>
          </a:p>
        </p:txBody>
      </p:sp>
    </p:spTree>
    <p:extLst>
      <p:ext uri="{BB962C8B-B14F-4D97-AF65-F5344CB8AC3E}">
        <p14:creationId xmlns:p14="http://schemas.microsoft.com/office/powerpoint/2010/main" val="940531827"/>
      </p:ext>
    </p:extLst>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69137E53-9432-4142-97B3-317436F6C2F7}" type="datetime1">
              <a:rPr kumimoji="1" lang="ja-JP" altLang="en-US" smtClean="0"/>
              <a:t>2023/6/5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6CD011C-F907-4D06-8D9E-52BD0AAE7BD4}" type="slidenum">
              <a:rPr kumimoji="1" lang="ja-JP" altLang="en-US" smtClean="0"/>
              <a:t>‹#›</a:t>
            </a:fld>
            <a:endParaRPr kumimoji="1" lang="ja-JP" altLang="en-US"/>
          </a:p>
        </p:txBody>
      </p:sp>
    </p:spTree>
    <p:extLst>
      <p:ext uri="{BB962C8B-B14F-4D97-AF65-F5344CB8AC3E}">
        <p14:creationId xmlns:p14="http://schemas.microsoft.com/office/powerpoint/2010/main" val="17400009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BF548E96-2261-420F-B414-79AE943FE073}" type="datetime1">
              <a:rPr kumimoji="1" lang="ja-JP" altLang="en-US" smtClean="0"/>
              <a:t>2023/6/5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6CD011C-F907-4D06-8D9E-52BD0AAE7BD4}" type="slidenum">
              <a:rPr kumimoji="1" lang="ja-JP" altLang="en-US" smtClean="0"/>
              <a:t>‹#›</a:t>
            </a:fld>
            <a:endParaRPr kumimoji="1" lang="ja-JP" altLang="en-US"/>
          </a:p>
        </p:txBody>
      </p:sp>
    </p:spTree>
    <p:extLst>
      <p:ext uri="{BB962C8B-B14F-4D97-AF65-F5344CB8AC3E}">
        <p14:creationId xmlns:p14="http://schemas.microsoft.com/office/powerpoint/2010/main" val="36369265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fld id="{4FD55CBB-45BF-4AE2-B331-8A109B170F45}" type="datetime1">
              <a:rPr kumimoji="1" lang="ja-JP" altLang="en-US" smtClean="0"/>
              <a:t>2023/6/5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6CD011C-F907-4D06-8D9E-52BD0AAE7BD4}" type="slidenum">
              <a:rPr kumimoji="1" lang="ja-JP" altLang="en-US" smtClean="0"/>
              <a:t>‹#›</a:t>
            </a:fld>
            <a:endParaRPr kumimoji="1" lang="ja-JP" altLang="en-US"/>
          </a:p>
        </p:txBody>
      </p:sp>
    </p:spTree>
    <p:extLst>
      <p:ext uri="{BB962C8B-B14F-4D97-AF65-F5344CB8AC3E}">
        <p14:creationId xmlns:p14="http://schemas.microsoft.com/office/powerpoint/2010/main" val="7825737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Date Placeholder 4"/>
          <p:cNvSpPr>
            <a:spLocks noGrp="1"/>
          </p:cNvSpPr>
          <p:nvPr>
            <p:ph type="dt" sz="half" idx="10"/>
          </p:nvPr>
        </p:nvSpPr>
        <p:spPr/>
        <p:txBody>
          <a:bodyPr/>
          <a:lstStyle/>
          <a:p>
            <a:fld id="{3EEE4C5D-2497-4D4F-9F9C-68C3E6F8085C}" type="datetime1">
              <a:rPr kumimoji="1" lang="ja-JP" altLang="en-US" smtClean="0"/>
              <a:t>2023/6/5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06CD011C-F907-4D06-8D9E-52BD0AAE7BD4}" type="slidenum">
              <a:rPr kumimoji="1" lang="ja-JP" altLang="en-US" smtClean="0"/>
              <a:t>‹#›</a:t>
            </a:fld>
            <a:endParaRPr kumimoji="1" lang="ja-JP" altLang="en-US"/>
          </a:p>
        </p:txBody>
      </p:sp>
    </p:spTree>
    <p:extLst>
      <p:ext uri="{BB962C8B-B14F-4D97-AF65-F5344CB8AC3E}">
        <p14:creationId xmlns:p14="http://schemas.microsoft.com/office/powerpoint/2010/main" val="31206702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smtClean="0"/>
              <a:t>マスター テキストの書式設定</a:t>
            </a:r>
          </a:p>
        </p:txBody>
      </p:sp>
      <p:sp>
        <p:nvSpPr>
          <p:cNvPr id="4" name="Content Placeholder 3"/>
          <p:cNvSpPr>
            <a:spLocks noGrp="1"/>
          </p:cNvSpPr>
          <p:nvPr>
            <p:ph sz="half" idx="2"/>
          </p:nvPr>
        </p:nvSpPr>
        <p:spPr>
          <a:xfrm>
            <a:off x="472381" y="3618442"/>
            <a:ext cx="2901255" cy="5322183"/>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smtClean="0"/>
              <a:t>マスター テキストの書式設定</a:t>
            </a:r>
          </a:p>
        </p:txBody>
      </p:sp>
      <p:sp>
        <p:nvSpPr>
          <p:cNvPr id="6" name="Content Placeholder 5"/>
          <p:cNvSpPr>
            <a:spLocks noGrp="1"/>
          </p:cNvSpPr>
          <p:nvPr>
            <p:ph sz="quarter" idx="4"/>
          </p:nvPr>
        </p:nvSpPr>
        <p:spPr>
          <a:xfrm>
            <a:off x="3471863" y="3618442"/>
            <a:ext cx="2915543" cy="5322183"/>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7" name="Date Placeholder 6"/>
          <p:cNvSpPr>
            <a:spLocks noGrp="1"/>
          </p:cNvSpPr>
          <p:nvPr>
            <p:ph type="dt" sz="half" idx="10"/>
          </p:nvPr>
        </p:nvSpPr>
        <p:spPr/>
        <p:txBody>
          <a:bodyPr/>
          <a:lstStyle/>
          <a:p>
            <a:fld id="{C4735234-24C5-429F-A2CA-B23F5C697755}" type="datetime1">
              <a:rPr kumimoji="1" lang="ja-JP" altLang="en-US" smtClean="0"/>
              <a:t>2023/6/5</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06CD011C-F907-4D06-8D9E-52BD0AAE7BD4}" type="slidenum">
              <a:rPr kumimoji="1" lang="ja-JP" altLang="en-US" smtClean="0"/>
              <a:t>‹#›</a:t>
            </a:fld>
            <a:endParaRPr kumimoji="1" lang="ja-JP" altLang="en-US"/>
          </a:p>
        </p:txBody>
      </p:sp>
    </p:spTree>
    <p:extLst>
      <p:ext uri="{BB962C8B-B14F-4D97-AF65-F5344CB8AC3E}">
        <p14:creationId xmlns:p14="http://schemas.microsoft.com/office/powerpoint/2010/main" val="10059921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Date Placeholder 2"/>
          <p:cNvSpPr>
            <a:spLocks noGrp="1"/>
          </p:cNvSpPr>
          <p:nvPr>
            <p:ph type="dt" sz="half" idx="10"/>
          </p:nvPr>
        </p:nvSpPr>
        <p:spPr/>
        <p:txBody>
          <a:bodyPr/>
          <a:lstStyle/>
          <a:p>
            <a:fld id="{833DD9B7-B17E-45DA-9992-BC5AF789C104}" type="datetime1">
              <a:rPr kumimoji="1" lang="ja-JP" altLang="en-US" smtClean="0"/>
              <a:t>2023/6/5</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06CD011C-F907-4D06-8D9E-52BD0AAE7BD4}" type="slidenum">
              <a:rPr kumimoji="1" lang="ja-JP" altLang="en-US" smtClean="0"/>
              <a:t>‹#›</a:t>
            </a:fld>
            <a:endParaRPr kumimoji="1" lang="ja-JP" altLang="en-US"/>
          </a:p>
        </p:txBody>
      </p:sp>
    </p:spTree>
    <p:extLst>
      <p:ext uri="{BB962C8B-B14F-4D97-AF65-F5344CB8AC3E}">
        <p14:creationId xmlns:p14="http://schemas.microsoft.com/office/powerpoint/2010/main" val="20468494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2CB07D2-15F6-435B-A8FD-A83C2BDC7C71}" type="datetime1">
              <a:rPr kumimoji="1" lang="ja-JP" altLang="en-US" smtClean="0"/>
              <a:t>2023/6/5</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06CD011C-F907-4D06-8D9E-52BD0AAE7BD4}" type="slidenum">
              <a:rPr kumimoji="1" lang="ja-JP" altLang="en-US" smtClean="0"/>
              <a:t>‹#›</a:t>
            </a:fld>
            <a:endParaRPr kumimoji="1" lang="ja-JP" altLang="en-US"/>
          </a:p>
        </p:txBody>
      </p:sp>
    </p:spTree>
    <p:extLst>
      <p:ext uri="{BB962C8B-B14F-4D97-AF65-F5344CB8AC3E}">
        <p14:creationId xmlns:p14="http://schemas.microsoft.com/office/powerpoint/2010/main" val="3655431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smtClean="0"/>
              <a:t>マスター タイトルの書式設定</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21BEEE5E-2823-4839-B62F-0B6E4EBB826C}" type="datetime1">
              <a:rPr kumimoji="1" lang="ja-JP" altLang="en-US" smtClean="0"/>
              <a:t>2023/6/5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06CD011C-F907-4D06-8D9E-52BD0AAE7BD4}" type="slidenum">
              <a:rPr kumimoji="1" lang="ja-JP" altLang="en-US" smtClean="0"/>
              <a:t>‹#›</a:t>
            </a:fld>
            <a:endParaRPr kumimoji="1" lang="ja-JP" altLang="en-US"/>
          </a:p>
        </p:txBody>
      </p:sp>
    </p:spTree>
    <p:extLst>
      <p:ext uri="{BB962C8B-B14F-4D97-AF65-F5344CB8AC3E}">
        <p14:creationId xmlns:p14="http://schemas.microsoft.com/office/powerpoint/2010/main" val="3986075383"/>
      </p:ext>
    </p:extLst>
  </p:cSld>
  <p:clrMapOvr>
    <a:masterClrMapping/>
  </p:clrMapOvr>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smtClean="0"/>
              <a:t>マスター タイトルの書式設定</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smtClean="0"/>
              <a:t>図を追加</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9E253DDE-AA09-45FA-8237-D0676B66C180}" type="datetime1">
              <a:rPr kumimoji="1" lang="ja-JP" altLang="en-US" smtClean="0"/>
              <a:t>2023/6/5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06CD011C-F907-4D06-8D9E-52BD0AAE7BD4}" type="slidenum">
              <a:rPr kumimoji="1" lang="ja-JP" altLang="en-US" smtClean="0"/>
              <a:t>‹#›</a:t>
            </a:fld>
            <a:endParaRPr kumimoji="1" lang="ja-JP" altLang="en-US"/>
          </a:p>
        </p:txBody>
      </p:sp>
    </p:spTree>
    <p:extLst>
      <p:ext uri="{BB962C8B-B14F-4D97-AF65-F5344CB8AC3E}">
        <p14:creationId xmlns:p14="http://schemas.microsoft.com/office/powerpoint/2010/main" val="4245408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21BEEE5E-2823-4839-B62F-0B6E4EBB826C}" type="datetime1">
              <a:rPr kumimoji="1" lang="ja-JP" altLang="en-US" smtClean="0"/>
              <a:t>2023/6/5</a:t>
            </a:fld>
            <a:endParaRPr kumimoji="1" lang="ja-JP" altLang="en-US"/>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06CD011C-F907-4D06-8D9E-52BD0AAE7BD4}" type="slidenum">
              <a:rPr kumimoji="1" lang="ja-JP" altLang="en-US" smtClean="0"/>
              <a:t>‹#›</a:t>
            </a:fld>
            <a:endParaRPr kumimoji="1" lang="ja-JP" altLang="en-US"/>
          </a:p>
        </p:txBody>
      </p:sp>
    </p:spTree>
    <p:extLst>
      <p:ext uri="{BB962C8B-B14F-4D97-AF65-F5344CB8AC3E}">
        <p14:creationId xmlns:p14="http://schemas.microsoft.com/office/powerpoint/2010/main" val="137098283"/>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hdr="0" ftr="0" dt="0"/>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xml"/><Relationship Id="rId1" Type="http://schemas.openxmlformats.org/officeDocument/2006/relationships/slideLayout" Target="../slideLayouts/slideLayout7.xml"/><Relationship Id="rId6" Type="http://schemas.openxmlformats.org/officeDocument/2006/relationships/image" Target="../media/image4.jpg"/><Relationship Id="rId5" Type="http://schemas.openxmlformats.org/officeDocument/2006/relationships/image" Target="../media/image3.jpg"/><Relationship Id="rId4" Type="http://schemas.openxmlformats.org/officeDocument/2006/relationships/image" Target="../media/image2.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正方形/長方形 8"/>
          <p:cNvSpPr/>
          <p:nvPr/>
        </p:nvSpPr>
        <p:spPr>
          <a:xfrm>
            <a:off x="34544" y="1055"/>
            <a:ext cx="4278643" cy="4490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000" dirty="0">
                <a:solidFill>
                  <a:schemeClr val="tx1"/>
                </a:solidFill>
                <a:latin typeface="HGS創英角ﾎﾟｯﾌﾟ体" panose="040B0A00000000000000" pitchFamily="50" charset="-128"/>
                <a:ea typeface="HGS創英角ﾎﾟｯﾌﾟ体" panose="040B0A00000000000000" pitchFamily="50" charset="-128"/>
              </a:rPr>
              <a:t>外国人材受入れ事例</a:t>
            </a:r>
          </a:p>
        </p:txBody>
      </p:sp>
      <p:sp>
        <p:nvSpPr>
          <p:cNvPr id="12" name="正方形/長方形 11"/>
          <p:cNvSpPr/>
          <p:nvPr/>
        </p:nvSpPr>
        <p:spPr>
          <a:xfrm>
            <a:off x="1896298" y="454310"/>
            <a:ext cx="4932000" cy="860073"/>
          </a:xfrm>
          <a:prstGeom prst="rect">
            <a:avLst/>
          </a:prstGeom>
          <a:solidFill>
            <a:schemeClr val="bg1">
              <a:lumMod val="95000"/>
            </a:schemeClr>
          </a:solidFill>
          <a:ln w="19050" cmpd="dbl">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36000" rIns="0" rtlCol="0" anchor="ctr"/>
          <a:lstStyle/>
          <a:p>
            <a:r>
              <a:rPr kumimoji="1" lang="ja-JP" altLang="en-US" sz="1000" dirty="0">
                <a:solidFill>
                  <a:schemeClr val="tx1"/>
                </a:solidFill>
                <a:latin typeface="HG丸ｺﾞｼｯｸM-PRO" panose="020F0600000000000000" pitchFamily="50" charset="-128"/>
                <a:ea typeface="HG丸ｺﾞｼｯｸM-PRO" panose="020F0600000000000000" pitchFamily="50" charset="-128"/>
              </a:rPr>
              <a:t>＜外国人材受入れ状況</a:t>
            </a:r>
            <a:r>
              <a:rPr kumimoji="1" lang="ja-JP" altLang="en-US" sz="1000" dirty="0" smtClean="0">
                <a:solidFill>
                  <a:schemeClr val="tx1"/>
                </a:solidFill>
                <a:latin typeface="HG丸ｺﾞｼｯｸM-PRO" panose="020F0600000000000000" pitchFamily="50" charset="-128"/>
                <a:ea typeface="HG丸ｺﾞｼｯｸM-PRO" panose="020F0600000000000000" pitchFamily="50" charset="-128"/>
              </a:rPr>
              <a:t>＞</a:t>
            </a:r>
            <a:endParaRPr kumimoji="1" lang="en-US" altLang="ja-JP" sz="1000" dirty="0" smtClean="0">
              <a:solidFill>
                <a:schemeClr val="tx1"/>
              </a:solidFill>
              <a:latin typeface="HG丸ｺﾞｼｯｸM-PRO" panose="020F0600000000000000" pitchFamily="50" charset="-128"/>
              <a:ea typeface="HG丸ｺﾞｼｯｸM-PRO" panose="020F0600000000000000" pitchFamily="50" charset="-128"/>
            </a:endParaRPr>
          </a:p>
          <a:p>
            <a:r>
              <a:rPr kumimoji="1" lang="ja-JP" altLang="en-US" sz="1000" dirty="0" smtClean="0">
                <a:solidFill>
                  <a:schemeClr val="tx1"/>
                </a:solidFill>
                <a:latin typeface="HG丸ｺﾞｼｯｸM-PRO" panose="020F0600000000000000" pitchFamily="50" charset="-128"/>
                <a:ea typeface="HG丸ｺﾞｼｯｸM-PRO" panose="020F0600000000000000" pitchFamily="50" charset="-128"/>
              </a:rPr>
              <a:t>○</a:t>
            </a:r>
            <a:r>
              <a:rPr kumimoji="1" lang="ja-JP" altLang="en-US" sz="1000" dirty="0">
                <a:solidFill>
                  <a:schemeClr val="tx1"/>
                </a:solidFill>
                <a:latin typeface="HG丸ｺﾞｼｯｸM-PRO" panose="020F0600000000000000" pitchFamily="50" charset="-128"/>
                <a:ea typeface="HG丸ｺﾞｼｯｸM-PRO" panose="020F0600000000000000" pitchFamily="50" charset="-128"/>
              </a:rPr>
              <a:t>技能実習　　</a:t>
            </a:r>
            <a:endParaRPr kumimoji="1" lang="en-US" altLang="ja-JP" sz="1000" dirty="0" smtClean="0">
              <a:solidFill>
                <a:schemeClr val="tx1"/>
              </a:solidFill>
              <a:latin typeface="HG丸ｺﾞｼｯｸM-PRO" panose="020F0600000000000000" pitchFamily="50" charset="-128"/>
              <a:ea typeface="HG丸ｺﾞｼｯｸM-PRO" panose="020F0600000000000000" pitchFamily="50" charset="-128"/>
            </a:endParaRPr>
          </a:p>
          <a:p>
            <a:r>
              <a:rPr kumimoji="1" lang="ja-JP" altLang="en-US" sz="1000" dirty="0" smtClean="0">
                <a:solidFill>
                  <a:schemeClr val="tx1"/>
                </a:solidFill>
                <a:latin typeface="HG丸ｺﾞｼｯｸM-PRO" panose="020F0600000000000000" pitchFamily="50" charset="-128"/>
                <a:ea typeface="HG丸ｺﾞｼｯｸM-PRO" panose="020F0600000000000000" pitchFamily="50" charset="-128"/>
              </a:rPr>
              <a:t>○</a:t>
            </a:r>
            <a:r>
              <a:rPr kumimoji="1" lang="ja-JP" altLang="en-US" sz="1000" dirty="0">
                <a:solidFill>
                  <a:schemeClr val="tx1"/>
                </a:solidFill>
                <a:latin typeface="HG丸ｺﾞｼｯｸM-PRO" panose="020F0600000000000000" pitchFamily="50" charset="-128"/>
                <a:ea typeface="HG丸ｺﾞｼｯｸM-PRO" panose="020F0600000000000000" pitchFamily="50" charset="-128"/>
              </a:rPr>
              <a:t>特定</a:t>
            </a:r>
            <a:r>
              <a:rPr kumimoji="1" lang="ja-JP" altLang="en-US" sz="1000" dirty="0" smtClean="0">
                <a:solidFill>
                  <a:schemeClr val="tx1"/>
                </a:solidFill>
                <a:latin typeface="HG丸ｺﾞｼｯｸM-PRO" panose="020F0600000000000000" pitchFamily="50" charset="-128"/>
                <a:ea typeface="HG丸ｺﾞｼｯｸM-PRO" panose="020F0600000000000000" pitchFamily="50" charset="-128"/>
              </a:rPr>
              <a:t>技能</a:t>
            </a:r>
            <a:endParaRPr kumimoji="1" lang="en-US" altLang="ja-JP" sz="1000" dirty="0" smtClean="0">
              <a:solidFill>
                <a:schemeClr val="tx1"/>
              </a:solidFill>
              <a:latin typeface="HG丸ｺﾞｼｯｸM-PRO" panose="020F0600000000000000" pitchFamily="50" charset="-128"/>
              <a:ea typeface="HG丸ｺﾞｼｯｸM-PRO" panose="020F0600000000000000" pitchFamily="50" charset="-128"/>
            </a:endParaRPr>
          </a:p>
          <a:p>
            <a:r>
              <a:rPr kumimoji="1" lang="ja-JP" altLang="en-US" sz="1000" dirty="0" smtClean="0">
                <a:solidFill>
                  <a:schemeClr val="tx1"/>
                </a:solidFill>
                <a:latin typeface="HG丸ｺﾞｼｯｸM-PRO" panose="020F0600000000000000" pitchFamily="50" charset="-128"/>
                <a:ea typeface="HG丸ｺﾞｼｯｸM-PRO" panose="020F0600000000000000" pitchFamily="50" charset="-128"/>
              </a:rPr>
              <a:t>○</a:t>
            </a:r>
            <a:r>
              <a:rPr kumimoji="1" lang="ja-JP" altLang="en-US" sz="1000" dirty="0">
                <a:solidFill>
                  <a:schemeClr val="tx1"/>
                </a:solidFill>
                <a:latin typeface="HG丸ｺﾞｼｯｸM-PRO" panose="020F0600000000000000" pitchFamily="50" charset="-128"/>
                <a:ea typeface="HG丸ｺﾞｼｯｸM-PRO" panose="020F0600000000000000" pitchFamily="50" charset="-128"/>
              </a:rPr>
              <a:t>技・人・国　</a:t>
            </a:r>
            <a:endParaRPr kumimoji="1" lang="en-US" altLang="ja-JP" sz="1000" dirty="0">
              <a:solidFill>
                <a:schemeClr val="tx1"/>
              </a:solidFill>
              <a:latin typeface="HG丸ｺﾞｼｯｸM-PRO" panose="020F0600000000000000" pitchFamily="50" charset="-128"/>
              <a:ea typeface="HG丸ｺﾞｼｯｸM-PRO" panose="020F0600000000000000" pitchFamily="50" charset="-128"/>
            </a:endParaRPr>
          </a:p>
        </p:txBody>
      </p:sp>
      <p:sp>
        <p:nvSpPr>
          <p:cNvPr id="17" name="角丸四角形 16"/>
          <p:cNvSpPr/>
          <p:nvPr/>
        </p:nvSpPr>
        <p:spPr>
          <a:xfrm>
            <a:off x="70639" y="1604282"/>
            <a:ext cx="4469140" cy="1854796"/>
          </a:xfrm>
          <a:prstGeom prst="roundRect">
            <a:avLst/>
          </a:prstGeom>
          <a:solidFill>
            <a:schemeClr val="accent4">
              <a:lumMod val="20000"/>
              <a:lumOff val="80000"/>
            </a:schemeClr>
          </a:solidFill>
          <a:ln w="28575">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lIns="36000" rIns="0" rtlCol="0" anchor="t"/>
          <a:lstStyle/>
          <a:p>
            <a:pPr>
              <a:lnSpc>
                <a:spcPts val="1300"/>
              </a:lnSpc>
            </a:pPr>
            <a:r>
              <a:rPr kumimoji="1" lang="ja-JP" altLang="en-US" sz="1000" dirty="0" smtClean="0">
                <a:solidFill>
                  <a:sysClr val="windowText" lastClr="000000"/>
                </a:solidFill>
                <a:latin typeface="HG丸ｺﾞｼｯｸM-PRO" panose="020F0600000000000000" pitchFamily="50" charset="-128"/>
                <a:ea typeface="HG丸ｺﾞｼｯｸM-PRO" panose="020F0600000000000000" pitchFamily="50" charset="-128"/>
              </a:rPr>
              <a:t>・</a:t>
            </a:r>
            <a:endParaRPr kumimoji="1" lang="en-US" altLang="ja-JP" sz="1000" dirty="0" smtClean="0">
              <a:solidFill>
                <a:sysClr val="windowText" lastClr="000000"/>
              </a:solidFill>
              <a:latin typeface="HG丸ｺﾞｼｯｸM-PRO" panose="020F0600000000000000" pitchFamily="50" charset="-128"/>
              <a:ea typeface="HG丸ｺﾞｼｯｸM-PRO" panose="020F0600000000000000" pitchFamily="50" charset="-128"/>
            </a:endParaRPr>
          </a:p>
          <a:p>
            <a:pPr>
              <a:lnSpc>
                <a:spcPts val="1300"/>
              </a:lnSpc>
            </a:pPr>
            <a:r>
              <a:rPr kumimoji="1" lang="ja-JP" altLang="en-US" sz="1000" dirty="0" smtClean="0">
                <a:solidFill>
                  <a:sysClr val="windowText" lastClr="000000"/>
                </a:solidFill>
                <a:latin typeface="HG丸ｺﾞｼｯｸM-PRO" panose="020F0600000000000000" pitchFamily="50" charset="-128"/>
                <a:ea typeface="HG丸ｺﾞｼｯｸM-PRO" panose="020F0600000000000000" pitchFamily="50" charset="-128"/>
              </a:rPr>
              <a:t>・</a:t>
            </a:r>
            <a:endParaRPr kumimoji="1" lang="en-US" altLang="ja-JP" sz="1000" dirty="0" smtClean="0">
              <a:solidFill>
                <a:sysClr val="windowText" lastClr="000000"/>
              </a:solidFill>
              <a:latin typeface="HG丸ｺﾞｼｯｸM-PRO" panose="020F0600000000000000" pitchFamily="50" charset="-128"/>
              <a:ea typeface="HG丸ｺﾞｼｯｸM-PRO" panose="020F0600000000000000" pitchFamily="50" charset="-128"/>
            </a:endParaRPr>
          </a:p>
          <a:p>
            <a:pPr>
              <a:lnSpc>
                <a:spcPts val="1300"/>
              </a:lnSpc>
            </a:pPr>
            <a:r>
              <a:rPr kumimoji="1" lang="ja-JP" altLang="en-US" sz="1000" dirty="0">
                <a:solidFill>
                  <a:sysClr val="windowText" lastClr="000000"/>
                </a:solidFill>
                <a:latin typeface="HG丸ｺﾞｼｯｸM-PRO" panose="020F0600000000000000" pitchFamily="50" charset="-128"/>
                <a:ea typeface="HG丸ｺﾞｼｯｸM-PRO" panose="020F0600000000000000" pitchFamily="50" charset="-128"/>
              </a:rPr>
              <a:t>・</a:t>
            </a:r>
            <a:endParaRPr kumimoji="1" lang="en-US" altLang="ja-JP" sz="1000" dirty="0">
              <a:solidFill>
                <a:sysClr val="windowText" lastClr="000000"/>
              </a:solidFill>
              <a:latin typeface="HG丸ｺﾞｼｯｸM-PRO" panose="020F0600000000000000" pitchFamily="50" charset="-128"/>
              <a:ea typeface="HG丸ｺﾞｼｯｸM-PRO" panose="020F0600000000000000" pitchFamily="50" charset="-128"/>
            </a:endParaRPr>
          </a:p>
        </p:txBody>
      </p:sp>
      <p:sp>
        <p:nvSpPr>
          <p:cNvPr id="21" name="角丸四角形 20"/>
          <p:cNvSpPr/>
          <p:nvPr/>
        </p:nvSpPr>
        <p:spPr>
          <a:xfrm>
            <a:off x="110136" y="7087822"/>
            <a:ext cx="4872493" cy="2705883"/>
          </a:xfrm>
          <a:prstGeom prst="roundRect">
            <a:avLst>
              <a:gd name="adj" fmla="val 14862"/>
            </a:avLst>
          </a:prstGeom>
          <a:solidFill>
            <a:schemeClr val="accent4">
              <a:lumMod val="20000"/>
              <a:lumOff val="80000"/>
            </a:schemeClr>
          </a:solidFill>
          <a:ln w="28575">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lIns="36000" rIns="0" rtlCol="0" anchor="t"/>
          <a:lstStyle/>
          <a:p>
            <a:pPr>
              <a:lnSpc>
                <a:spcPts val="1300"/>
              </a:lnSpc>
            </a:pPr>
            <a:r>
              <a:rPr kumimoji="1" lang="ja-JP" altLang="en-US" sz="1000" dirty="0" smtClean="0">
                <a:solidFill>
                  <a:sysClr val="windowText" lastClr="000000"/>
                </a:solidFill>
                <a:latin typeface="HG丸ｺﾞｼｯｸM-PRO" panose="020F0600000000000000" pitchFamily="50" charset="-128"/>
                <a:ea typeface="HG丸ｺﾞｼｯｸM-PRO" panose="020F0600000000000000" pitchFamily="50" charset="-128"/>
              </a:rPr>
              <a:t>・</a:t>
            </a:r>
            <a:endParaRPr kumimoji="1" lang="ja-JP" altLang="en-US" sz="1000" dirty="0">
              <a:solidFill>
                <a:sysClr val="windowText" lastClr="000000"/>
              </a:solidFill>
              <a:latin typeface="HG丸ｺﾞｼｯｸM-PRO" panose="020F0600000000000000" pitchFamily="50" charset="-128"/>
              <a:ea typeface="HG丸ｺﾞｼｯｸM-PRO" panose="020F0600000000000000" pitchFamily="50" charset="-128"/>
            </a:endParaRPr>
          </a:p>
          <a:p>
            <a:pPr>
              <a:lnSpc>
                <a:spcPts val="1300"/>
              </a:lnSpc>
            </a:pPr>
            <a:r>
              <a:rPr kumimoji="1" lang="ja-JP" altLang="en-US" sz="1000" dirty="0" smtClean="0">
                <a:solidFill>
                  <a:sysClr val="windowText" lastClr="000000"/>
                </a:solidFill>
                <a:latin typeface="HG丸ｺﾞｼｯｸM-PRO" panose="020F0600000000000000" pitchFamily="50" charset="-128"/>
                <a:ea typeface="HG丸ｺﾞｼｯｸM-PRO" panose="020F0600000000000000" pitchFamily="50" charset="-128"/>
              </a:rPr>
              <a:t>・</a:t>
            </a:r>
            <a:endParaRPr kumimoji="1" lang="en-US" altLang="ja-JP" sz="1000" dirty="0">
              <a:solidFill>
                <a:sysClr val="windowText" lastClr="000000"/>
              </a:solidFill>
              <a:latin typeface="HG丸ｺﾞｼｯｸM-PRO" panose="020F0600000000000000" pitchFamily="50" charset="-128"/>
              <a:ea typeface="HG丸ｺﾞｼｯｸM-PRO" panose="020F0600000000000000" pitchFamily="50" charset="-128"/>
            </a:endParaRPr>
          </a:p>
          <a:p>
            <a:pPr>
              <a:lnSpc>
                <a:spcPts val="1300"/>
              </a:lnSpc>
            </a:pPr>
            <a:r>
              <a:rPr kumimoji="1" lang="ja-JP" altLang="en-US" sz="1000" dirty="0" smtClean="0">
                <a:solidFill>
                  <a:sysClr val="windowText" lastClr="000000"/>
                </a:solidFill>
                <a:latin typeface="HG丸ｺﾞｼｯｸM-PRO" panose="020F0600000000000000" pitchFamily="50" charset="-128"/>
                <a:ea typeface="HG丸ｺﾞｼｯｸM-PRO" panose="020F0600000000000000" pitchFamily="50" charset="-128"/>
              </a:rPr>
              <a:t>・</a:t>
            </a:r>
            <a:endParaRPr kumimoji="1" lang="en-US" altLang="ja-JP" sz="1000" dirty="0">
              <a:solidFill>
                <a:sysClr val="windowText" lastClr="000000"/>
              </a:solidFill>
              <a:latin typeface="HG丸ｺﾞｼｯｸM-PRO" panose="020F0600000000000000" pitchFamily="50" charset="-128"/>
              <a:ea typeface="HG丸ｺﾞｼｯｸM-PRO" panose="020F0600000000000000" pitchFamily="50" charset="-128"/>
            </a:endParaRPr>
          </a:p>
          <a:p>
            <a:pPr>
              <a:lnSpc>
                <a:spcPts val="1300"/>
              </a:lnSpc>
            </a:pPr>
            <a:r>
              <a:rPr kumimoji="1" lang="ja-JP" altLang="en-US" sz="1000" dirty="0" smtClean="0">
                <a:solidFill>
                  <a:sysClr val="windowText" lastClr="000000"/>
                </a:solidFill>
                <a:latin typeface="HG丸ｺﾞｼｯｸM-PRO" panose="020F0600000000000000" pitchFamily="50" charset="-128"/>
                <a:ea typeface="HG丸ｺﾞｼｯｸM-PRO" panose="020F0600000000000000" pitchFamily="50" charset="-128"/>
              </a:rPr>
              <a:t>・</a:t>
            </a:r>
            <a:endParaRPr kumimoji="1" lang="en-US" altLang="ja-JP" sz="1000" dirty="0" smtClean="0">
              <a:solidFill>
                <a:sysClr val="windowText" lastClr="000000"/>
              </a:solidFill>
              <a:latin typeface="HG丸ｺﾞｼｯｸM-PRO" panose="020F0600000000000000" pitchFamily="50" charset="-128"/>
              <a:ea typeface="HG丸ｺﾞｼｯｸM-PRO" panose="020F0600000000000000" pitchFamily="50" charset="-128"/>
            </a:endParaRPr>
          </a:p>
          <a:p>
            <a:pPr>
              <a:lnSpc>
                <a:spcPts val="1300"/>
              </a:lnSpc>
            </a:pPr>
            <a:r>
              <a:rPr kumimoji="1" lang="ja-JP" altLang="en-US" sz="1000" dirty="0" smtClean="0">
                <a:solidFill>
                  <a:sysClr val="windowText" lastClr="000000"/>
                </a:solidFill>
                <a:latin typeface="HG丸ｺﾞｼｯｸM-PRO" panose="020F0600000000000000" pitchFamily="50" charset="-128"/>
                <a:ea typeface="HG丸ｺﾞｼｯｸM-PRO" panose="020F0600000000000000" pitchFamily="50" charset="-128"/>
              </a:rPr>
              <a:t>・</a:t>
            </a:r>
            <a:endParaRPr kumimoji="1" lang="en-US" altLang="ja-JP" sz="1000" dirty="0">
              <a:solidFill>
                <a:sysClr val="windowText" lastClr="000000"/>
              </a:solidFill>
              <a:latin typeface="HG丸ｺﾞｼｯｸM-PRO" panose="020F0600000000000000" pitchFamily="50" charset="-128"/>
              <a:ea typeface="HG丸ｺﾞｼｯｸM-PRO" panose="020F0600000000000000" pitchFamily="50" charset="-128"/>
            </a:endParaRPr>
          </a:p>
        </p:txBody>
      </p:sp>
      <p:sp>
        <p:nvSpPr>
          <p:cNvPr id="30" name="正方形/長方形 29"/>
          <p:cNvSpPr/>
          <p:nvPr/>
        </p:nvSpPr>
        <p:spPr>
          <a:xfrm>
            <a:off x="27973" y="458212"/>
            <a:ext cx="1861754" cy="856171"/>
          </a:xfrm>
          <a:prstGeom prst="rect">
            <a:avLst/>
          </a:prstGeom>
          <a:solidFill>
            <a:schemeClr val="bg1">
              <a:lumMod val="95000"/>
            </a:schemeClr>
          </a:solidFill>
          <a:ln w="19050" cmpd="dbl">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36000" rIns="0" rtlCol="0" anchor="ctr"/>
          <a:lstStyle/>
          <a:p>
            <a:r>
              <a:rPr kumimoji="1" lang="ja-JP" altLang="en-US" sz="1000" dirty="0">
                <a:solidFill>
                  <a:schemeClr val="tx1"/>
                </a:solidFill>
                <a:latin typeface="HG丸ｺﾞｼｯｸM-PRO" panose="020F0600000000000000" pitchFamily="50" charset="-128"/>
                <a:ea typeface="HG丸ｺﾞｼｯｸM-PRO" panose="020F0600000000000000" pitchFamily="50" charset="-128"/>
              </a:rPr>
              <a:t>会社名</a:t>
            </a:r>
            <a:r>
              <a:rPr kumimoji="1" lang="ja-JP" altLang="en-US" sz="1000" dirty="0" smtClean="0">
                <a:solidFill>
                  <a:schemeClr val="tx1"/>
                </a:solidFill>
                <a:latin typeface="HG丸ｺﾞｼｯｸM-PRO" panose="020F0600000000000000" pitchFamily="50" charset="-128"/>
                <a:ea typeface="HG丸ｺﾞｼｯｸM-PRO" panose="020F0600000000000000" pitchFamily="50" charset="-128"/>
              </a:rPr>
              <a:t>：</a:t>
            </a:r>
            <a:endParaRPr kumimoji="1" lang="en-US" altLang="ja-JP" sz="1000" dirty="0" smtClean="0">
              <a:solidFill>
                <a:schemeClr val="tx1"/>
              </a:solidFill>
              <a:latin typeface="HG丸ｺﾞｼｯｸM-PRO" panose="020F0600000000000000" pitchFamily="50" charset="-128"/>
              <a:ea typeface="HG丸ｺﾞｼｯｸM-PRO" panose="020F0600000000000000" pitchFamily="50" charset="-128"/>
            </a:endParaRPr>
          </a:p>
          <a:p>
            <a:r>
              <a:rPr kumimoji="1" lang="en-US" altLang="ja-JP" sz="1000" dirty="0" smtClean="0">
                <a:solidFill>
                  <a:schemeClr val="tx1"/>
                </a:solidFill>
                <a:latin typeface="HG丸ｺﾞｼｯｸM-PRO" panose="020F0600000000000000" pitchFamily="50" charset="-128"/>
                <a:ea typeface="HG丸ｺﾞｼｯｸM-PRO" panose="020F0600000000000000" pitchFamily="50" charset="-128"/>
              </a:rPr>
              <a:t>URL</a:t>
            </a:r>
            <a:r>
              <a:rPr kumimoji="1" lang="ja-JP" altLang="en-US" sz="1000" dirty="0" smtClean="0">
                <a:solidFill>
                  <a:schemeClr val="tx1"/>
                </a:solidFill>
                <a:latin typeface="HG丸ｺﾞｼｯｸM-PRO" panose="020F0600000000000000" pitchFamily="50" charset="-128"/>
                <a:ea typeface="HG丸ｺﾞｼｯｸM-PRO" panose="020F0600000000000000" pitchFamily="50" charset="-128"/>
              </a:rPr>
              <a:t>：</a:t>
            </a:r>
            <a:endParaRPr kumimoji="1" lang="en-US" altLang="ja-JP" sz="1000" dirty="0">
              <a:solidFill>
                <a:schemeClr val="tx1"/>
              </a:solidFill>
              <a:latin typeface="HG丸ｺﾞｼｯｸM-PRO" panose="020F0600000000000000" pitchFamily="50" charset="-128"/>
              <a:ea typeface="HG丸ｺﾞｼｯｸM-PRO" panose="020F0600000000000000" pitchFamily="50" charset="-128"/>
            </a:endParaRPr>
          </a:p>
          <a:p>
            <a:r>
              <a:rPr kumimoji="1" lang="ja-JP" altLang="en-US" sz="1000" dirty="0">
                <a:solidFill>
                  <a:schemeClr val="tx1"/>
                </a:solidFill>
                <a:latin typeface="HG丸ｺﾞｼｯｸM-PRO" panose="020F0600000000000000" pitchFamily="50" charset="-128"/>
                <a:ea typeface="HG丸ｺﾞｼｯｸM-PRO" panose="020F0600000000000000" pitchFamily="50" charset="-128"/>
              </a:rPr>
              <a:t>業　種</a:t>
            </a:r>
            <a:r>
              <a:rPr kumimoji="1" lang="ja-JP" altLang="en-US" sz="1000" dirty="0" smtClean="0">
                <a:solidFill>
                  <a:schemeClr val="tx1"/>
                </a:solidFill>
                <a:latin typeface="HG丸ｺﾞｼｯｸM-PRO" panose="020F0600000000000000" pitchFamily="50" charset="-128"/>
                <a:ea typeface="HG丸ｺﾞｼｯｸM-PRO" panose="020F0600000000000000" pitchFamily="50" charset="-128"/>
              </a:rPr>
              <a:t>：</a:t>
            </a:r>
            <a:endParaRPr kumimoji="1" lang="en-US" altLang="ja-JP" sz="1000" dirty="0">
              <a:solidFill>
                <a:schemeClr val="tx1"/>
              </a:solidFill>
              <a:latin typeface="HG丸ｺﾞｼｯｸM-PRO" panose="020F0600000000000000" pitchFamily="50" charset="-128"/>
              <a:ea typeface="HG丸ｺﾞｼｯｸM-PRO" panose="020F0600000000000000" pitchFamily="50" charset="-128"/>
            </a:endParaRPr>
          </a:p>
          <a:p>
            <a:r>
              <a:rPr kumimoji="1" lang="ja-JP" altLang="en-US" sz="1000" dirty="0">
                <a:solidFill>
                  <a:schemeClr val="tx1"/>
                </a:solidFill>
                <a:latin typeface="HG丸ｺﾞｼｯｸM-PRO" panose="020F0600000000000000" pitchFamily="50" charset="-128"/>
                <a:ea typeface="HG丸ｺﾞｼｯｸM-PRO" panose="020F0600000000000000" pitchFamily="50" charset="-128"/>
              </a:rPr>
              <a:t>所在地</a:t>
            </a:r>
            <a:r>
              <a:rPr kumimoji="1" lang="ja-JP" altLang="en-US" sz="1000" dirty="0" smtClean="0">
                <a:solidFill>
                  <a:schemeClr val="tx1"/>
                </a:solidFill>
                <a:latin typeface="HG丸ｺﾞｼｯｸM-PRO" panose="020F0600000000000000" pitchFamily="50" charset="-128"/>
                <a:ea typeface="HG丸ｺﾞｼｯｸM-PRO" panose="020F0600000000000000" pitchFamily="50" charset="-128"/>
              </a:rPr>
              <a:t>：</a:t>
            </a:r>
            <a:endParaRPr kumimoji="1" lang="en-US" altLang="ja-JP" sz="1000" dirty="0">
              <a:solidFill>
                <a:schemeClr val="tx1"/>
              </a:solidFill>
              <a:latin typeface="HG丸ｺﾞｼｯｸM-PRO" panose="020F0600000000000000" pitchFamily="50" charset="-128"/>
              <a:ea typeface="HG丸ｺﾞｼｯｸM-PRO" panose="020F0600000000000000" pitchFamily="50" charset="-128"/>
            </a:endParaRPr>
          </a:p>
          <a:p>
            <a:r>
              <a:rPr kumimoji="1" lang="ja-JP" altLang="en-US" sz="1000" dirty="0">
                <a:solidFill>
                  <a:schemeClr val="tx1"/>
                </a:solidFill>
                <a:latin typeface="HG丸ｺﾞｼｯｸM-PRO" panose="020F0600000000000000" pitchFamily="50" charset="-128"/>
                <a:ea typeface="HG丸ｺﾞｼｯｸM-PRO" panose="020F0600000000000000" pitchFamily="50" charset="-128"/>
              </a:rPr>
              <a:t>従業員</a:t>
            </a:r>
            <a:r>
              <a:rPr kumimoji="1" lang="ja-JP" altLang="en-US" sz="1000" dirty="0" smtClean="0">
                <a:solidFill>
                  <a:schemeClr val="tx1"/>
                </a:solidFill>
                <a:latin typeface="HG丸ｺﾞｼｯｸM-PRO" panose="020F0600000000000000" pitchFamily="50" charset="-128"/>
                <a:ea typeface="HG丸ｺﾞｼｯｸM-PRO" panose="020F0600000000000000" pitchFamily="50" charset="-128"/>
              </a:rPr>
              <a:t>：</a:t>
            </a:r>
            <a:endParaRPr kumimoji="1" lang="en-US" altLang="ja-JP" sz="1000" dirty="0">
              <a:solidFill>
                <a:schemeClr val="tx1"/>
              </a:solidFill>
              <a:latin typeface="HG丸ｺﾞｼｯｸM-PRO" panose="020F0600000000000000" pitchFamily="50" charset="-128"/>
              <a:ea typeface="HG丸ｺﾞｼｯｸM-PRO" panose="020F0600000000000000" pitchFamily="50" charset="-128"/>
            </a:endParaRPr>
          </a:p>
        </p:txBody>
      </p:sp>
      <p:sp>
        <p:nvSpPr>
          <p:cNvPr id="20" name="角丸四角形 19"/>
          <p:cNvSpPr/>
          <p:nvPr/>
        </p:nvSpPr>
        <p:spPr>
          <a:xfrm>
            <a:off x="1914956" y="3753099"/>
            <a:ext cx="4913342" cy="2665082"/>
          </a:xfrm>
          <a:prstGeom prst="roundRect">
            <a:avLst/>
          </a:prstGeom>
          <a:solidFill>
            <a:schemeClr val="accent4">
              <a:lumMod val="20000"/>
              <a:lumOff val="80000"/>
            </a:schemeClr>
          </a:solidFill>
          <a:ln w="28575">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lIns="36000" rIns="0" rtlCol="0" anchor="t"/>
          <a:lstStyle/>
          <a:p>
            <a:pPr>
              <a:lnSpc>
                <a:spcPts val="1300"/>
              </a:lnSpc>
            </a:pPr>
            <a:r>
              <a:rPr kumimoji="1" lang="ja-JP" altLang="en-US" sz="1000" dirty="0" smtClean="0">
                <a:solidFill>
                  <a:sysClr val="windowText" lastClr="000000"/>
                </a:solidFill>
                <a:latin typeface="HG丸ｺﾞｼｯｸM-PRO" panose="020F0600000000000000" pitchFamily="50" charset="-128"/>
                <a:ea typeface="HG丸ｺﾞｼｯｸM-PRO" panose="020F0600000000000000" pitchFamily="50" charset="-128"/>
              </a:rPr>
              <a:t>・</a:t>
            </a:r>
            <a:endParaRPr kumimoji="1" lang="en-US" altLang="ja-JP" sz="1000" dirty="0" smtClean="0">
              <a:solidFill>
                <a:sysClr val="windowText" lastClr="000000"/>
              </a:solidFill>
              <a:latin typeface="HG丸ｺﾞｼｯｸM-PRO" panose="020F0600000000000000" pitchFamily="50" charset="-128"/>
              <a:ea typeface="HG丸ｺﾞｼｯｸM-PRO" panose="020F0600000000000000" pitchFamily="50" charset="-128"/>
            </a:endParaRPr>
          </a:p>
          <a:p>
            <a:pPr>
              <a:lnSpc>
                <a:spcPts val="1300"/>
              </a:lnSpc>
            </a:pPr>
            <a:r>
              <a:rPr kumimoji="1" lang="ja-JP" altLang="en-US" sz="1000" dirty="0" smtClean="0">
                <a:solidFill>
                  <a:sysClr val="windowText" lastClr="000000"/>
                </a:solidFill>
                <a:latin typeface="HG丸ｺﾞｼｯｸM-PRO" panose="020F0600000000000000" pitchFamily="50" charset="-128"/>
                <a:ea typeface="HG丸ｺﾞｼｯｸM-PRO" panose="020F0600000000000000" pitchFamily="50" charset="-128"/>
              </a:rPr>
              <a:t>・</a:t>
            </a:r>
            <a:endParaRPr kumimoji="1" lang="en-US" altLang="ja-JP" sz="1000" dirty="0" smtClean="0">
              <a:solidFill>
                <a:sysClr val="windowText" lastClr="000000"/>
              </a:solidFill>
              <a:latin typeface="HG丸ｺﾞｼｯｸM-PRO" panose="020F0600000000000000" pitchFamily="50" charset="-128"/>
              <a:ea typeface="HG丸ｺﾞｼｯｸM-PRO" panose="020F0600000000000000" pitchFamily="50" charset="-128"/>
            </a:endParaRPr>
          </a:p>
          <a:p>
            <a:pPr>
              <a:lnSpc>
                <a:spcPts val="1300"/>
              </a:lnSpc>
            </a:pPr>
            <a:r>
              <a:rPr kumimoji="1" lang="ja-JP" altLang="en-US" sz="1000" dirty="0" smtClean="0">
                <a:solidFill>
                  <a:sysClr val="windowText" lastClr="000000"/>
                </a:solidFill>
                <a:latin typeface="HG丸ｺﾞｼｯｸM-PRO" panose="020F0600000000000000" pitchFamily="50" charset="-128"/>
                <a:ea typeface="HG丸ｺﾞｼｯｸM-PRO" panose="020F0600000000000000" pitchFamily="50" charset="-128"/>
              </a:rPr>
              <a:t>・</a:t>
            </a:r>
            <a:endParaRPr kumimoji="1" lang="en-US" altLang="ja-JP" sz="1000" dirty="0" smtClean="0">
              <a:solidFill>
                <a:sysClr val="windowText" lastClr="000000"/>
              </a:solidFill>
              <a:latin typeface="HG丸ｺﾞｼｯｸM-PRO" panose="020F0600000000000000" pitchFamily="50" charset="-128"/>
              <a:ea typeface="HG丸ｺﾞｼｯｸM-PRO" panose="020F0600000000000000" pitchFamily="50" charset="-128"/>
            </a:endParaRPr>
          </a:p>
          <a:p>
            <a:pPr>
              <a:lnSpc>
                <a:spcPts val="1300"/>
              </a:lnSpc>
            </a:pPr>
            <a:r>
              <a:rPr kumimoji="1" lang="ja-JP" altLang="en-US" sz="1000" dirty="0" smtClean="0">
                <a:solidFill>
                  <a:sysClr val="windowText" lastClr="000000"/>
                </a:solidFill>
                <a:latin typeface="HG丸ｺﾞｼｯｸM-PRO" panose="020F0600000000000000" pitchFamily="50" charset="-128"/>
                <a:ea typeface="HG丸ｺﾞｼｯｸM-PRO" panose="020F0600000000000000" pitchFamily="50" charset="-128"/>
              </a:rPr>
              <a:t>・</a:t>
            </a:r>
            <a:endParaRPr kumimoji="1" lang="en-US" altLang="ja-JP" sz="1000" dirty="0" smtClean="0">
              <a:solidFill>
                <a:sysClr val="windowText" lastClr="000000"/>
              </a:solidFill>
              <a:latin typeface="HG丸ｺﾞｼｯｸM-PRO" panose="020F0600000000000000" pitchFamily="50" charset="-128"/>
              <a:ea typeface="HG丸ｺﾞｼｯｸM-PRO" panose="020F0600000000000000" pitchFamily="50" charset="-128"/>
            </a:endParaRPr>
          </a:p>
          <a:p>
            <a:pPr>
              <a:lnSpc>
                <a:spcPts val="1300"/>
              </a:lnSpc>
            </a:pPr>
            <a:r>
              <a:rPr kumimoji="1" lang="ja-JP" altLang="en-US" sz="1000" dirty="0" smtClean="0">
                <a:solidFill>
                  <a:sysClr val="windowText" lastClr="000000"/>
                </a:solidFill>
                <a:latin typeface="HG丸ｺﾞｼｯｸM-PRO" panose="020F0600000000000000" pitchFamily="50" charset="-128"/>
                <a:ea typeface="HG丸ｺﾞｼｯｸM-PRO" panose="020F0600000000000000" pitchFamily="50" charset="-128"/>
              </a:rPr>
              <a:t>・</a:t>
            </a:r>
            <a:endParaRPr kumimoji="1" lang="ja-JP" altLang="en-US" sz="1000" dirty="0">
              <a:solidFill>
                <a:sysClr val="windowText" lastClr="000000"/>
              </a:solidFill>
              <a:latin typeface="HG丸ｺﾞｼｯｸM-PRO" panose="020F0600000000000000" pitchFamily="50" charset="-128"/>
              <a:ea typeface="HG丸ｺﾞｼｯｸM-PRO" panose="020F0600000000000000" pitchFamily="50" charset="-128"/>
            </a:endParaRPr>
          </a:p>
        </p:txBody>
      </p:sp>
      <p:sp>
        <p:nvSpPr>
          <p:cNvPr id="26" name="角丸四角形 25"/>
          <p:cNvSpPr/>
          <p:nvPr/>
        </p:nvSpPr>
        <p:spPr>
          <a:xfrm>
            <a:off x="223040" y="1380545"/>
            <a:ext cx="4126243" cy="320636"/>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kumimoji="1" lang="ja-JP" altLang="en-US" sz="1200" b="1" dirty="0">
                <a:solidFill>
                  <a:schemeClr val="bg1"/>
                </a:solidFill>
                <a:latin typeface="HG丸ｺﾞｼｯｸM-PRO" panose="020F0600000000000000" pitchFamily="50" charset="-128"/>
                <a:ea typeface="HG丸ｺﾞｼｯｸM-PRO" panose="020F0600000000000000" pitchFamily="50" charset="-128"/>
              </a:rPr>
              <a:t>①企業の声（受け入れて良かったこと・苦労したこと）</a:t>
            </a:r>
            <a:endParaRPr kumimoji="1" lang="en-US" altLang="ja-JP" sz="1200" b="1" dirty="0">
              <a:solidFill>
                <a:schemeClr val="bg1"/>
              </a:solidFill>
              <a:latin typeface="HG丸ｺﾞｼｯｸM-PRO" panose="020F0600000000000000" pitchFamily="50" charset="-128"/>
              <a:ea typeface="HG丸ｺﾞｼｯｸM-PRO" panose="020F0600000000000000" pitchFamily="50" charset="-128"/>
            </a:endParaRPr>
          </a:p>
        </p:txBody>
      </p:sp>
      <p:sp>
        <p:nvSpPr>
          <p:cNvPr id="27" name="角丸四角形 26"/>
          <p:cNvSpPr/>
          <p:nvPr/>
        </p:nvSpPr>
        <p:spPr>
          <a:xfrm>
            <a:off x="2440562" y="3582883"/>
            <a:ext cx="4126243" cy="320636"/>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kumimoji="1" lang="ja-JP" altLang="en-US" sz="1200" b="1" dirty="0">
                <a:solidFill>
                  <a:schemeClr val="bg1"/>
                </a:solidFill>
                <a:latin typeface="HG丸ｺﾞｼｯｸM-PRO" panose="020F0600000000000000" pitchFamily="50" charset="-128"/>
                <a:ea typeface="HG丸ｺﾞｼｯｸM-PRO" panose="020F0600000000000000" pitchFamily="50" charset="-128"/>
              </a:rPr>
              <a:t>②受入れや定着を進めるにあたっての工夫・取組</a:t>
            </a:r>
          </a:p>
        </p:txBody>
      </p:sp>
      <p:sp>
        <p:nvSpPr>
          <p:cNvPr id="28" name="角丸四角形 27"/>
          <p:cNvSpPr/>
          <p:nvPr/>
        </p:nvSpPr>
        <p:spPr>
          <a:xfrm>
            <a:off x="483260" y="6898835"/>
            <a:ext cx="4126243" cy="320636"/>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kumimoji="1" lang="ja-JP" altLang="en-US" sz="1200" b="1" dirty="0">
                <a:solidFill>
                  <a:schemeClr val="bg1"/>
                </a:solidFill>
                <a:latin typeface="HG丸ｺﾞｼｯｸM-PRO" panose="020F0600000000000000" pitchFamily="50" charset="-128"/>
                <a:ea typeface="HG丸ｺﾞｼｯｸM-PRO" panose="020F0600000000000000" pitchFamily="50" charset="-128"/>
              </a:rPr>
              <a:t>③外国人本人の声</a:t>
            </a:r>
          </a:p>
        </p:txBody>
      </p:sp>
    </p:spTree>
    <p:extLst>
      <p:ext uri="{BB962C8B-B14F-4D97-AF65-F5344CB8AC3E}">
        <p14:creationId xmlns:p14="http://schemas.microsoft.com/office/powerpoint/2010/main" val="288272008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9" name="図 38"/>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402273" y="8522207"/>
            <a:ext cx="1124679" cy="1361743"/>
          </a:xfrm>
          <a:prstGeom prst="rect">
            <a:avLst/>
          </a:prstGeom>
        </p:spPr>
      </p:pic>
      <p:sp>
        <p:nvSpPr>
          <p:cNvPr id="9" name="正方形/長方形 8"/>
          <p:cNvSpPr/>
          <p:nvPr/>
        </p:nvSpPr>
        <p:spPr>
          <a:xfrm>
            <a:off x="34544" y="1055"/>
            <a:ext cx="4278643" cy="44902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000" dirty="0">
                <a:solidFill>
                  <a:schemeClr val="tx1"/>
                </a:solidFill>
                <a:latin typeface="HGS創英角ﾎﾟｯﾌﾟ体" panose="040B0A00000000000000" pitchFamily="50" charset="-128"/>
                <a:ea typeface="HGS創英角ﾎﾟｯﾌﾟ体" panose="040B0A00000000000000" pitchFamily="50" charset="-128"/>
              </a:rPr>
              <a:t>外国人材受入れ事例</a:t>
            </a:r>
          </a:p>
        </p:txBody>
      </p:sp>
      <p:sp>
        <p:nvSpPr>
          <p:cNvPr id="12" name="正方形/長方形 11"/>
          <p:cNvSpPr/>
          <p:nvPr/>
        </p:nvSpPr>
        <p:spPr>
          <a:xfrm>
            <a:off x="1896298" y="454310"/>
            <a:ext cx="4932000" cy="860073"/>
          </a:xfrm>
          <a:prstGeom prst="rect">
            <a:avLst/>
          </a:prstGeom>
          <a:solidFill>
            <a:schemeClr val="bg1">
              <a:lumMod val="95000"/>
            </a:schemeClr>
          </a:solidFill>
          <a:ln w="19050" cmpd="dbl">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36000" rIns="0" rtlCol="0" anchor="ctr"/>
          <a:lstStyle/>
          <a:p>
            <a:r>
              <a:rPr kumimoji="1" lang="ja-JP" altLang="en-US" sz="1000" dirty="0">
                <a:solidFill>
                  <a:schemeClr val="tx1"/>
                </a:solidFill>
                <a:latin typeface="HG丸ｺﾞｼｯｸM-PRO" panose="020F0600000000000000" pitchFamily="50" charset="-128"/>
                <a:ea typeface="HG丸ｺﾞｼｯｸM-PRO" panose="020F0600000000000000" pitchFamily="50" charset="-128"/>
              </a:rPr>
              <a:t>＜外国人材受入れ状況＞ </a:t>
            </a:r>
            <a:r>
              <a:rPr kumimoji="1" lang="en-US" altLang="ja-JP" sz="1000" dirty="0">
                <a:solidFill>
                  <a:schemeClr val="tx1"/>
                </a:solidFill>
                <a:latin typeface="HG丸ｺﾞｼｯｸM-PRO" panose="020F0600000000000000" pitchFamily="50" charset="-128"/>
                <a:ea typeface="HG丸ｺﾞｼｯｸM-PRO" panose="020F0600000000000000" pitchFamily="50" charset="-128"/>
              </a:rPr>
              <a:t>2021</a:t>
            </a:r>
            <a:r>
              <a:rPr kumimoji="1" lang="ja-JP" altLang="en-US" sz="1000" dirty="0">
                <a:solidFill>
                  <a:schemeClr val="tx1"/>
                </a:solidFill>
                <a:latin typeface="HG丸ｺﾞｼｯｸM-PRO" panose="020F0600000000000000" pitchFamily="50" charset="-128"/>
                <a:ea typeface="HG丸ｺﾞｼｯｸM-PRO" panose="020F0600000000000000" pitchFamily="50" charset="-128"/>
              </a:rPr>
              <a:t>年</a:t>
            </a:r>
            <a:r>
              <a:rPr kumimoji="1" lang="en-US" altLang="ja-JP" sz="1000" dirty="0">
                <a:solidFill>
                  <a:schemeClr val="tx1"/>
                </a:solidFill>
                <a:latin typeface="HG丸ｺﾞｼｯｸM-PRO" panose="020F0600000000000000" pitchFamily="50" charset="-128"/>
                <a:ea typeface="HG丸ｺﾞｼｯｸM-PRO" panose="020F0600000000000000" pitchFamily="50" charset="-128"/>
              </a:rPr>
              <a:t>11</a:t>
            </a:r>
            <a:r>
              <a:rPr kumimoji="1" lang="ja-JP" altLang="en-US" sz="1000" dirty="0">
                <a:solidFill>
                  <a:schemeClr val="tx1"/>
                </a:solidFill>
                <a:latin typeface="HG丸ｺﾞｼｯｸM-PRO" panose="020F0600000000000000" pitchFamily="50" charset="-128"/>
                <a:ea typeface="HG丸ｺﾞｼｯｸM-PRO" panose="020F0600000000000000" pitchFamily="50" charset="-128"/>
              </a:rPr>
              <a:t>月時点</a:t>
            </a:r>
            <a:endParaRPr kumimoji="1" lang="en-US" altLang="ja-JP" sz="1000" dirty="0">
              <a:solidFill>
                <a:schemeClr val="tx1"/>
              </a:solidFill>
              <a:latin typeface="HG丸ｺﾞｼｯｸM-PRO" panose="020F0600000000000000" pitchFamily="50" charset="-128"/>
              <a:ea typeface="HG丸ｺﾞｼｯｸM-PRO" panose="020F0600000000000000" pitchFamily="50" charset="-128"/>
            </a:endParaRPr>
          </a:p>
          <a:p>
            <a:r>
              <a:rPr kumimoji="1" lang="ja-JP" altLang="en-US" sz="1000" dirty="0">
                <a:solidFill>
                  <a:schemeClr val="tx1"/>
                </a:solidFill>
                <a:latin typeface="HG丸ｺﾞｼｯｸM-PRO" panose="020F0600000000000000" pitchFamily="50" charset="-128"/>
                <a:ea typeface="HG丸ｺﾞｼｯｸM-PRO" panose="020F0600000000000000" pitchFamily="50" charset="-128"/>
              </a:rPr>
              <a:t>○技能実習　　ベトナム人〇名</a:t>
            </a:r>
            <a:r>
              <a:rPr kumimoji="1" lang="en-US" altLang="ja-JP" sz="1000" dirty="0">
                <a:solidFill>
                  <a:schemeClr val="tx1"/>
                </a:solidFill>
                <a:latin typeface="HG丸ｺﾞｼｯｸM-PRO" panose="020F0600000000000000" pitchFamily="50" charset="-128"/>
                <a:ea typeface="HG丸ｺﾞｼｯｸM-PRO" panose="020F0600000000000000" pitchFamily="50" charset="-128"/>
              </a:rPr>
              <a:t>(2014</a:t>
            </a:r>
            <a:r>
              <a:rPr kumimoji="1" lang="ja-JP" altLang="en-US" sz="1000" dirty="0">
                <a:solidFill>
                  <a:schemeClr val="tx1"/>
                </a:solidFill>
                <a:latin typeface="HG丸ｺﾞｼｯｸM-PRO" panose="020F0600000000000000" pitchFamily="50" charset="-128"/>
                <a:ea typeface="HG丸ｺﾞｼｯｸM-PRO" panose="020F0600000000000000" pitchFamily="50" charset="-128"/>
              </a:rPr>
              <a:t>年</a:t>
            </a:r>
            <a:r>
              <a:rPr kumimoji="1" lang="en-US" altLang="ja-JP" sz="1000" dirty="0">
                <a:solidFill>
                  <a:schemeClr val="tx1"/>
                </a:solidFill>
                <a:latin typeface="HG丸ｺﾞｼｯｸM-PRO" panose="020F0600000000000000" pitchFamily="50" charset="-128"/>
                <a:ea typeface="HG丸ｺﾞｼｯｸM-PRO" panose="020F0600000000000000" pitchFamily="50" charset="-128"/>
              </a:rPr>
              <a:t>10</a:t>
            </a:r>
            <a:r>
              <a:rPr kumimoji="1" lang="ja-JP" altLang="en-US" sz="1000" dirty="0">
                <a:solidFill>
                  <a:schemeClr val="tx1"/>
                </a:solidFill>
                <a:latin typeface="HG丸ｺﾞｼｯｸM-PRO" panose="020F0600000000000000" pitchFamily="50" charset="-128"/>
                <a:ea typeface="HG丸ｺﾞｼｯｸM-PRO" panose="020F0600000000000000" pitchFamily="50" charset="-128"/>
              </a:rPr>
              <a:t>月～</a:t>
            </a:r>
            <a:r>
              <a:rPr kumimoji="1" lang="en-US" altLang="ja-JP" sz="1000" dirty="0">
                <a:solidFill>
                  <a:schemeClr val="tx1"/>
                </a:solidFill>
                <a:latin typeface="HG丸ｺﾞｼｯｸM-PRO" panose="020F0600000000000000" pitchFamily="50" charset="-128"/>
                <a:ea typeface="HG丸ｺﾞｼｯｸM-PRO" panose="020F0600000000000000" pitchFamily="50" charset="-128"/>
              </a:rPr>
              <a:t>)</a:t>
            </a:r>
            <a:r>
              <a:rPr kumimoji="1" lang="ja-JP" altLang="en-US" sz="1000" dirty="0" err="1">
                <a:solidFill>
                  <a:schemeClr val="tx1"/>
                </a:solidFill>
                <a:latin typeface="HG丸ｺﾞｼｯｸM-PRO" panose="020F0600000000000000" pitchFamily="50" charset="-128"/>
                <a:ea typeface="HG丸ｺﾞｼｯｸM-PRO" panose="020F0600000000000000" pitchFamily="50" charset="-128"/>
              </a:rPr>
              <a:t>、</a:t>
            </a:r>
            <a:r>
              <a:rPr kumimoji="1" lang="ja-JP" altLang="en-US" sz="1000" dirty="0">
                <a:solidFill>
                  <a:schemeClr val="tx1"/>
                </a:solidFill>
                <a:latin typeface="HG丸ｺﾞｼｯｸM-PRO" panose="020F0600000000000000" pitchFamily="50" charset="-128"/>
                <a:ea typeface="HG丸ｺﾞｼｯｸM-PRO" panose="020F0600000000000000" pitchFamily="50" charset="-128"/>
              </a:rPr>
              <a:t>〇〇〇人〇名</a:t>
            </a:r>
            <a:r>
              <a:rPr kumimoji="1" lang="en-US" altLang="ja-JP" sz="1000" dirty="0">
                <a:solidFill>
                  <a:schemeClr val="tx1"/>
                </a:solidFill>
                <a:latin typeface="HG丸ｺﾞｼｯｸM-PRO" panose="020F0600000000000000" pitchFamily="50" charset="-128"/>
                <a:ea typeface="HG丸ｺﾞｼｯｸM-PRO" panose="020F0600000000000000" pitchFamily="50" charset="-128"/>
              </a:rPr>
              <a:t>(2015</a:t>
            </a:r>
            <a:r>
              <a:rPr kumimoji="1" lang="ja-JP" altLang="en-US" sz="1000" dirty="0">
                <a:solidFill>
                  <a:schemeClr val="tx1"/>
                </a:solidFill>
                <a:latin typeface="HG丸ｺﾞｼｯｸM-PRO" panose="020F0600000000000000" pitchFamily="50" charset="-128"/>
                <a:ea typeface="HG丸ｺﾞｼｯｸM-PRO" panose="020F0600000000000000" pitchFamily="50" charset="-128"/>
              </a:rPr>
              <a:t>年</a:t>
            </a:r>
            <a:r>
              <a:rPr kumimoji="1" lang="en-US" altLang="ja-JP" sz="1000" dirty="0">
                <a:solidFill>
                  <a:schemeClr val="tx1"/>
                </a:solidFill>
                <a:latin typeface="HG丸ｺﾞｼｯｸM-PRO" panose="020F0600000000000000" pitchFamily="50" charset="-128"/>
                <a:ea typeface="HG丸ｺﾞｼｯｸM-PRO" panose="020F0600000000000000" pitchFamily="50" charset="-128"/>
              </a:rPr>
              <a:t>10</a:t>
            </a:r>
            <a:r>
              <a:rPr kumimoji="1" lang="ja-JP" altLang="en-US" sz="1000" dirty="0">
                <a:solidFill>
                  <a:schemeClr val="tx1"/>
                </a:solidFill>
                <a:latin typeface="HG丸ｺﾞｼｯｸM-PRO" panose="020F0600000000000000" pitchFamily="50" charset="-128"/>
                <a:ea typeface="HG丸ｺﾞｼｯｸM-PRO" panose="020F0600000000000000" pitchFamily="50" charset="-128"/>
              </a:rPr>
              <a:t>月～</a:t>
            </a:r>
            <a:r>
              <a:rPr kumimoji="1" lang="en-US" altLang="ja-JP" sz="1000" dirty="0">
                <a:solidFill>
                  <a:schemeClr val="tx1"/>
                </a:solidFill>
                <a:latin typeface="HG丸ｺﾞｼｯｸM-PRO" panose="020F0600000000000000" pitchFamily="50" charset="-128"/>
                <a:ea typeface="HG丸ｺﾞｼｯｸM-PRO" panose="020F0600000000000000" pitchFamily="50" charset="-128"/>
              </a:rPr>
              <a:t>)</a:t>
            </a:r>
          </a:p>
          <a:p>
            <a:r>
              <a:rPr kumimoji="1" lang="ja-JP" altLang="en-US" sz="1000" dirty="0">
                <a:solidFill>
                  <a:schemeClr val="tx1"/>
                </a:solidFill>
                <a:latin typeface="HG丸ｺﾞｼｯｸM-PRO" panose="020F0600000000000000" pitchFamily="50" charset="-128"/>
                <a:ea typeface="HG丸ｺﾞｼｯｸM-PRO" panose="020F0600000000000000" pitchFamily="50" charset="-128"/>
              </a:rPr>
              <a:t>○特定技能</a:t>
            </a:r>
            <a:r>
              <a:rPr kumimoji="1" lang="en-US" altLang="ja-JP" sz="1000" dirty="0">
                <a:solidFill>
                  <a:schemeClr val="tx1"/>
                </a:solidFill>
                <a:latin typeface="HG丸ｺﾞｼｯｸM-PRO" panose="020F0600000000000000" pitchFamily="50" charset="-128"/>
                <a:ea typeface="HG丸ｺﾞｼｯｸM-PRO" panose="020F0600000000000000" pitchFamily="50" charset="-128"/>
              </a:rPr>
              <a:t>1</a:t>
            </a:r>
            <a:r>
              <a:rPr kumimoji="1" lang="ja-JP" altLang="en-US" sz="1000" dirty="0">
                <a:solidFill>
                  <a:schemeClr val="tx1"/>
                </a:solidFill>
                <a:latin typeface="HG丸ｺﾞｼｯｸM-PRO" panose="020F0600000000000000" pitchFamily="50" charset="-128"/>
                <a:ea typeface="HG丸ｺﾞｼｯｸM-PRO" panose="020F0600000000000000" pitchFamily="50" charset="-128"/>
              </a:rPr>
              <a:t>号 ベトナム人</a:t>
            </a:r>
            <a:r>
              <a:rPr kumimoji="1" lang="en-US" altLang="ja-JP" sz="1000" dirty="0">
                <a:solidFill>
                  <a:schemeClr val="tx1"/>
                </a:solidFill>
                <a:latin typeface="HG丸ｺﾞｼｯｸM-PRO" panose="020F0600000000000000" pitchFamily="50" charset="-128"/>
                <a:ea typeface="HG丸ｺﾞｼｯｸM-PRO" panose="020F0600000000000000" pitchFamily="50" charset="-128"/>
              </a:rPr>
              <a:t>13</a:t>
            </a:r>
            <a:r>
              <a:rPr kumimoji="1" lang="ja-JP" altLang="en-US" sz="1000" dirty="0">
                <a:solidFill>
                  <a:schemeClr val="tx1"/>
                </a:solidFill>
                <a:latin typeface="HG丸ｺﾞｼｯｸM-PRO" panose="020F0600000000000000" pitchFamily="50" charset="-128"/>
                <a:ea typeface="HG丸ｺﾞｼｯｸM-PRO" panose="020F0600000000000000" pitchFamily="50" charset="-128"/>
              </a:rPr>
              <a:t>名</a:t>
            </a:r>
            <a:r>
              <a:rPr kumimoji="1" lang="en-US" altLang="ja-JP" sz="1000" dirty="0">
                <a:solidFill>
                  <a:schemeClr val="tx1"/>
                </a:solidFill>
                <a:latin typeface="HG丸ｺﾞｼｯｸM-PRO" panose="020F0600000000000000" pitchFamily="50" charset="-128"/>
                <a:ea typeface="HG丸ｺﾞｼｯｸM-PRO" panose="020F0600000000000000" pitchFamily="50" charset="-128"/>
              </a:rPr>
              <a:t>(2019</a:t>
            </a:r>
            <a:r>
              <a:rPr kumimoji="1" lang="ja-JP" altLang="en-US" sz="1000" dirty="0">
                <a:solidFill>
                  <a:schemeClr val="tx1"/>
                </a:solidFill>
                <a:latin typeface="HG丸ｺﾞｼｯｸM-PRO" panose="020F0600000000000000" pitchFamily="50" charset="-128"/>
                <a:ea typeface="HG丸ｺﾞｼｯｸM-PRO" panose="020F0600000000000000" pitchFamily="50" charset="-128"/>
              </a:rPr>
              <a:t>年</a:t>
            </a:r>
            <a:r>
              <a:rPr kumimoji="1" lang="en-US" altLang="ja-JP" sz="1000" dirty="0">
                <a:solidFill>
                  <a:schemeClr val="tx1"/>
                </a:solidFill>
                <a:latin typeface="HG丸ｺﾞｼｯｸM-PRO" panose="020F0600000000000000" pitchFamily="50" charset="-128"/>
                <a:ea typeface="HG丸ｺﾞｼｯｸM-PRO" panose="020F0600000000000000" pitchFamily="50" charset="-128"/>
              </a:rPr>
              <a:t>11</a:t>
            </a:r>
            <a:r>
              <a:rPr kumimoji="1" lang="ja-JP" altLang="en-US" sz="1000" dirty="0">
                <a:solidFill>
                  <a:schemeClr val="tx1"/>
                </a:solidFill>
                <a:latin typeface="HG丸ｺﾞｼｯｸM-PRO" panose="020F0600000000000000" pitchFamily="50" charset="-128"/>
                <a:ea typeface="HG丸ｺﾞｼｯｸM-PRO" panose="020F0600000000000000" pitchFamily="50" charset="-128"/>
              </a:rPr>
              <a:t>月～</a:t>
            </a:r>
            <a:r>
              <a:rPr kumimoji="1" lang="en-US" altLang="ja-JP" sz="1000" dirty="0">
                <a:solidFill>
                  <a:schemeClr val="tx1"/>
                </a:solidFill>
                <a:latin typeface="HG丸ｺﾞｼｯｸM-PRO" panose="020F0600000000000000" pitchFamily="50" charset="-128"/>
                <a:ea typeface="HG丸ｺﾞｼｯｸM-PRO" panose="020F0600000000000000" pitchFamily="50" charset="-128"/>
              </a:rPr>
              <a:t>)</a:t>
            </a:r>
          </a:p>
          <a:p>
            <a:r>
              <a:rPr kumimoji="1" lang="ja-JP" altLang="en-US" sz="1000" dirty="0">
                <a:solidFill>
                  <a:schemeClr val="tx1"/>
                </a:solidFill>
                <a:latin typeface="HG丸ｺﾞｼｯｸM-PRO" panose="020F0600000000000000" pitchFamily="50" charset="-128"/>
                <a:ea typeface="HG丸ｺﾞｼｯｸM-PRO" panose="020F0600000000000000" pitchFamily="50" charset="-128"/>
              </a:rPr>
              <a:t>○技・人・国　中国人</a:t>
            </a:r>
            <a:r>
              <a:rPr kumimoji="1" lang="en-US" altLang="ja-JP" sz="1000" dirty="0">
                <a:solidFill>
                  <a:schemeClr val="tx1"/>
                </a:solidFill>
                <a:latin typeface="HG丸ｺﾞｼｯｸM-PRO" panose="020F0600000000000000" pitchFamily="50" charset="-128"/>
                <a:ea typeface="HG丸ｺﾞｼｯｸM-PRO" panose="020F0600000000000000" pitchFamily="50" charset="-128"/>
              </a:rPr>
              <a:t>1</a:t>
            </a:r>
            <a:r>
              <a:rPr kumimoji="1" lang="ja-JP" altLang="en-US" sz="1000" dirty="0">
                <a:solidFill>
                  <a:schemeClr val="tx1"/>
                </a:solidFill>
                <a:latin typeface="HG丸ｺﾞｼｯｸM-PRO" panose="020F0600000000000000" pitchFamily="50" charset="-128"/>
                <a:ea typeface="HG丸ｺﾞｼｯｸM-PRO" panose="020F0600000000000000" pitchFamily="50" charset="-128"/>
              </a:rPr>
              <a:t>名、ベトナム人</a:t>
            </a:r>
            <a:r>
              <a:rPr kumimoji="1" lang="en-US" altLang="ja-JP" sz="1000" dirty="0">
                <a:solidFill>
                  <a:schemeClr val="tx1"/>
                </a:solidFill>
                <a:latin typeface="HG丸ｺﾞｼｯｸM-PRO" panose="020F0600000000000000" pitchFamily="50" charset="-128"/>
                <a:ea typeface="HG丸ｺﾞｼｯｸM-PRO" panose="020F0600000000000000" pitchFamily="50" charset="-128"/>
              </a:rPr>
              <a:t>1</a:t>
            </a:r>
            <a:r>
              <a:rPr kumimoji="1" lang="ja-JP" altLang="en-US" sz="1000" dirty="0">
                <a:solidFill>
                  <a:schemeClr val="tx1"/>
                </a:solidFill>
                <a:latin typeface="HG丸ｺﾞｼｯｸM-PRO" panose="020F0600000000000000" pitchFamily="50" charset="-128"/>
                <a:ea typeface="HG丸ｺﾞｼｯｸM-PRO" panose="020F0600000000000000" pitchFamily="50" charset="-128"/>
              </a:rPr>
              <a:t>名</a:t>
            </a:r>
            <a:r>
              <a:rPr kumimoji="1" lang="en-US" altLang="ja-JP" sz="1000" dirty="0">
                <a:solidFill>
                  <a:schemeClr val="tx1"/>
                </a:solidFill>
                <a:latin typeface="HG丸ｺﾞｼｯｸM-PRO" panose="020F0600000000000000" pitchFamily="50" charset="-128"/>
                <a:ea typeface="HG丸ｺﾞｼｯｸM-PRO" panose="020F0600000000000000" pitchFamily="50" charset="-128"/>
              </a:rPr>
              <a:t>(2016</a:t>
            </a:r>
            <a:r>
              <a:rPr kumimoji="1" lang="ja-JP" altLang="en-US" sz="1000" dirty="0">
                <a:solidFill>
                  <a:schemeClr val="tx1"/>
                </a:solidFill>
                <a:latin typeface="HG丸ｺﾞｼｯｸM-PRO" panose="020F0600000000000000" pitchFamily="50" charset="-128"/>
                <a:ea typeface="HG丸ｺﾞｼｯｸM-PRO" panose="020F0600000000000000" pitchFamily="50" charset="-128"/>
              </a:rPr>
              <a:t>年頃～</a:t>
            </a:r>
            <a:r>
              <a:rPr kumimoji="1" lang="en-US" altLang="ja-JP" sz="1000" dirty="0">
                <a:solidFill>
                  <a:schemeClr val="tx1"/>
                </a:solidFill>
                <a:latin typeface="HG丸ｺﾞｼｯｸM-PRO" panose="020F0600000000000000" pitchFamily="50" charset="-128"/>
                <a:ea typeface="HG丸ｺﾞｼｯｸM-PRO" panose="020F0600000000000000" pitchFamily="50" charset="-128"/>
              </a:rPr>
              <a:t>)</a:t>
            </a:r>
          </a:p>
        </p:txBody>
      </p:sp>
      <p:sp>
        <p:nvSpPr>
          <p:cNvPr id="15" name="線吹き出し 1 (枠付き) 14"/>
          <p:cNvSpPr/>
          <p:nvPr/>
        </p:nvSpPr>
        <p:spPr>
          <a:xfrm>
            <a:off x="3010542" y="84441"/>
            <a:ext cx="2954071" cy="365637"/>
          </a:xfrm>
          <a:prstGeom prst="borderCallout1">
            <a:avLst>
              <a:gd name="adj1" fmla="val 52116"/>
              <a:gd name="adj2" fmla="val -266"/>
              <a:gd name="adj3" fmla="val 166518"/>
              <a:gd name="adj4" fmla="val -10374"/>
            </a:avLst>
          </a:prstGeom>
          <a:solidFill>
            <a:schemeClr val="accent4">
              <a:lumMod val="20000"/>
              <a:lumOff val="80000"/>
            </a:schemeClr>
          </a:solidFill>
          <a:ln w="28575">
            <a:solidFill>
              <a:srgbClr val="FF0000"/>
            </a:solidFill>
            <a:headEnd type="none" w="med" len="med"/>
            <a:tailEnd type="triangle" w="med" len="med"/>
          </a:ln>
        </p:spPr>
        <p:style>
          <a:lnRef idx="2">
            <a:schemeClr val="accent2"/>
          </a:lnRef>
          <a:fillRef idx="1">
            <a:schemeClr val="lt1"/>
          </a:fillRef>
          <a:effectRef idx="0">
            <a:schemeClr val="accent2"/>
          </a:effectRef>
          <a:fontRef idx="minor">
            <a:schemeClr val="dk1"/>
          </a:fontRef>
        </p:style>
        <p:txBody>
          <a:bodyPr rtlCol="0" anchor="ctr"/>
          <a:lstStyle/>
          <a:p>
            <a:r>
              <a:rPr kumimoji="1" lang="ja-JP" altLang="en-US" sz="900" dirty="0">
                <a:solidFill>
                  <a:sysClr val="windowText" lastClr="000000"/>
                </a:solidFill>
                <a:latin typeface="HG丸ｺﾞｼｯｸM-PRO" panose="020F0600000000000000" pitchFamily="50" charset="-128"/>
                <a:ea typeface="HG丸ｺﾞｼｯｸM-PRO" panose="020F0600000000000000" pitchFamily="50" charset="-128"/>
              </a:rPr>
              <a:t>受け入れている外国人の「在留資格」ごとに、国籍・人数・受入れ開始時期を記入。</a:t>
            </a:r>
          </a:p>
        </p:txBody>
      </p:sp>
      <p:sp>
        <p:nvSpPr>
          <p:cNvPr id="17" name="角丸四角形 16"/>
          <p:cNvSpPr/>
          <p:nvPr/>
        </p:nvSpPr>
        <p:spPr>
          <a:xfrm>
            <a:off x="70639" y="1604282"/>
            <a:ext cx="4469140" cy="1854796"/>
          </a:xfrm>
          <a:prstGeom prst="roundRect">
            <a:avLst/>
          </a:prstGeom>
          <a:solidFill>
            <a:schemeClr val="accent4">
              <a:lumMod val="20000"/>
              <a:lumOff val="80000"/>
            </a:schemeClr>
          </a:solidFill>
          <a:ln w="28575">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lIns="36000" rIns="0" rtlCol="0" anchor="t"/>
          <a:lstStyle/>
          <a:p>
            <a:pPr>
              <a:lnSpc>
                <a:spcPts val="1300"/>
              </a:lnSpc>
            </a:pPr>
            <a:r>
              <a:rPr kumimoji="1" lang="ja-JP" altLang="en-US" sz="1000" dirty="0">
                <a:solidFill>
                  <a:sysClr val="windowText" lastClr="000000"/>
                </a:solidFill>
                <a:latin typeface="HG丸ｺﾞｼｯｸM-PRO" panose="020F0600000000000000" pitchFamily="50" charset="-128"/>
                <a:ea typeface="HG丸ｺﾞｼｯｸM-PRO" panose="020F0600000000000000" pitchFamily="50" charset="-128"/>
              </a:rPr>
              <a:t>・数回に分けて、受け入れているが、１期生は２・３期生のリーダー的存在となっており、業務に関する専門用語や難解な言葉を伝えてくれる等、頼もしい存在となっている。なお、初めて入ってきた１期生へは、専門用語等を教えるのに大変苦労した。</a:t>
            </a:r>
            <a:endParaRPr kumimoji="1" lang="en-US" altLang="ja-JP" sz="1000" dirty="0">
              <a:solidFill>
                <a:sysClr val="windowText" lastClr="000000"/>
              </a:solidFill>
              <a:latin typeface="HG丸ｺﾞｼｯｸM-PRO" panose="020F0600000000000000" pitchFamily="50" charset="-128"/>
              <a:ea typeface="HG丸ｺﾞｼｯｸM-PRO" panose="020F0600000000000000" pitchFamily="50" charset="-128"/>
            </a:endParaRPr>
          </a:p>
          <a:p>
            <a:pPr>
              <a:lnSpc>
                <a:spcPts val="1300"/>
              </a:lnSpc>
            </a:pPr>
            <a:r>
              <a:rPr kumimoji="1" lang="ja-JP" altLang="en-US" sz="1000" dirty="0">
                <a:solidFill>
                  <a:sysClr val="windowText" lastClr="000000"/>
                </a:solidFill>
                <a:latin typeface="HG丸ｺﾞｼｯｸM-PRO" panose="020F0600000000000000" pitchFamily="50" charset="-128"/>
                <a:ea typeface="HG丸ｺﾞｼｯｸM-PRO" panose="020F0600000000000000" pitchFamily="50" charset="-128"/>
              </a:rPr>
              <a:t>・評価は、日本人従業員と同一条件で行っているが、外国人従業員は他の従業員と比べても抜群に働き者であり、会社にとって無くてはならない存在となっている。</a:t>
            </a:r>
            <a:endParaRPr kumimoji="1" lang="en-US" altLang="ja-JP" sz="1000" dirty="0">
              <a:solidFill>
                <a:sysClr val="windowText" lastClr="000000"/>
              </a:solidFill>
              <a:latin typeface="HG丸ｺﾞｼｯｸM-PRO" panose="020F0600000000000000" pitchFamily="50" charset="-128"/>
              <a:ea typeface="HG丸ｺﾞｼｯｸM-PRO" panose="020F0600000000000000" pitchFamily="50" charset="-128"/>
            </a:endParaRPr>
          </a:p>
        </p:txBody>
      </p:sp>
      <p:sp>
        <p:nvSpPr>
          <p:cNvPr id="21" name="角丸四角形 20"/>
          <p:cNvSpPr/>
          <p:nvPr/>
        </p:nvSpPr>
        <p:spPr>
          <a:xfrm>
            <a:off x="110136" y="7087822"/>
            <a:ext cx="4872493" cy="2705883"/>
          </a:xfrm>
          <a:prstGeom prst="roundRect">
            <a:avLst>
              <a:gd name="adj" fmla="val 14862"/>
            </a:avLst>
          </a:prstGeom>
          <a:solidFill>
            <a:schemeClr val="accent4">
              <a:lumMod val="20000"/>
              <a:lumOff val="80000"/>
            </a:schemeClr>
          </a:solidFill>
          <a:ln w="28575">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lIns="36000" rIns="0" rtlCol="0" anchor="t"/>
          <a:lstStyle/>
          <a:p>
            <a:pPr>
              <a:lnSpc>
                <a:spcPts val="1300"/>
              </a:lnSpc>
            </a:pPr>
            <a:r>
              <a:rPr kumimoji="1" lang="ja-JP" altLang="en-US" sz="1000" dirty="0">
                <a:solidFill>
                  <a:sysClr val="windowText" lastClr="000000"/>
                </a:solidFill>
                <a:latin typeface="HG丸ｺﾞｼｯｸM-PRO" panose="020F0600000000000000" pitchFamily="50" charset="-128"/>
                <a:ea typeface="HG丸ｺﾞｼｯｸM-PRO" panose="020F0600000000000000" pitchFamily="50" charset="-128"/>
              </a:rPr>
              <a:t>・社長をはじめ従業員は優しく、どんなことを聞いても対応してくれる。また、ミスをしても怒らず教えてくれるため、ストレスなく働くことができている。</a:t>
            </a:r>
          </a:p>
          <a:p>
            <a:pPr>
              <a:lnSpc>
                <a:spcPts val="1300"/>
              </a:lnSpc>
            </a:pPr>
            <a:r>
              <a:rPr kumimoji="1" lang="ja-JP" altLang="en-US" sz="1000" dirty="0">
                <a:solidFill>
                  <a:sysClr val="windowText" lastClr="000000"/>
                </a:solidFill>
                <a:latin typeface="HG丸ｺﾞｼｯｸM-PRO" panose="020F0600000000000000" pitchFamily="50" charset="-128"/>
                <a:ea typeface="HG丸ｺﾞｼｯｸM-PRO" panose="020F0600000000000000" pitchFamily="50" charset="-128"/>
              </a:rPr>
              <a:t>・いずれは〇〇〇（母国）に帰国して〇〇〇をやりたいと考えている。</a:t>
            </a:r>
            <a:endParaRPr kumimoji="1" lang="en-US" altLang="ja-JP" sz="1000" dirty="0">
              <a:solidFill>
                <a:sysClr val="windowText" lastClr="000000"/>
              </a:solidFill>
              <a:latin typeface="HG丸ｺﾞｼｯｸM-PRO" panose="020F0600000000000000" pitchFamily="50" charset="-128"/>
              <a:ea typeface="HG丸ｺﾞｼｯｸM-PRO" panose="020F0600000000000000" pitchFamily="50" charset="-128"/>
            </a:endParaRPr>
          </a:p>
          <a:p>
            <a:pPr>
              <a:lnSpc>
                <a:spcPts val="1300"/>
              </a:lnSpc>
            </a:pPr>
            <a:r>
              <a:rPr kumimoji="1" lang="ja-JP" altLang="en-US" sz="1000" dirty="0">
                <a:solidFill>
                  <a:sysClr val="windowText" lastClr="000000"/>
                </a:solidFill>
                <a:latin typeface="HG丸ｺﾞｼｯｸM-PRO" panose="020F0600000000000000" pitchFamily="50" charset="-128"/>
                <a:ea typeface="HG丸ｺﾞｼｯｸM-PRO" panose="020F0600000000000000" pitchFamily="50" charset="-128"/>
              </a:rPr>
              <a:t>・日本語は</a:t>
            </a:r>
            <a:r>
              <a:rPr kumimoji="1" lang="en-US" altLang="ja-JP" sz="1000" dirty="0">
                <a:solidFill>
                  <a:sysClr val="windowText" lastClr="000000"/>
                </a:solidFill>
                <a:latin typeface="HG丸ｺﾞｼｯｸM-PRO" panose="020F0600000000000000" pitchFamily="50" charset="-128"/>
                <a:ea typeface="HG丸ｺﾞｼｯｸM-PRO" panose="020F0600000000000000" pitchFamily="50" charset="-128"/>
              </a:rPr>
              <a:t>YouTube</a:t>
            </a:r>
            <a:r>
              <a:rPr kumimoji="1" lang="ja-JP" altLang="en-US" sz="1000" dirty="0">
                <a:solidFill>
                  <a:sysClr val="windowText" lastClr="000000"/>
                </a:solidFill>
                <a:latin typeface="HG丸ｺﾞｼｯｸM-PRO" panose="020F0600000000000000" pitchFamily="50" charset="-128"/>
                <a:ea typeface="HG丸ｺﾞｼｯｸM-PRO" panose="020F0600000000000000" pitchFamily="50" charset="-128"/>
              </a:rPr>
              <a:t>や参考書を使い勉強しているが、ひらがな・カタカナ・漢字があって難しいと感じている。毎日新聞を読むようにしている。</a:t>
            </a:r>
            <a:endParaRPr kumimoji="1" lang="en-US" altLang="ja-JP" sz="1000" dirty="0">
              <a:solidFill>
                <a:sysClr val="windowText" lastClr="000000"/>
              </a:solidFill>
              <a:latin typeface="HG丸ｺﾞｼｯｸM-PRO" panose="020F0600000000000000" pitchFamily="50" charset="-128"/>
              <a:ea typeface="HG丸ｺﾞｼｯｸM-PRO" panose="020F0600000000000000" pitchFamily="50" charset="-128"/>
            </a:endParaRPr>
          </a:p>
          <a:p>
            <a:pPr>
              <a:lnSpc>
                <a:spcPts val="1300"/>
              </a:lnSpc>
            </a:pPr>
            <a:r>
              <a:rPr kumimoji="1" lang="ja-JP" altLang="en-US" sz="1000" dirty="0">
                <a:solidFill>
                  <a:sysClr val="windowText" lastClr="000000"/>
                </a:solidFill>
                <a:latin typeface="HG丸ｺﾞｼｯｸM-PRO" panose="020F0600000000000000" pitchFamily="50" charset="-128"/>
                <a:ea typeface="HG丸ｺﾞｼｯｸM-PRO" panose="020F0600000000000000" pitchFamily="50" charset="-128"/>
              </a:rPr>
              <a:t>・技能実習終了後は、一度〇〇〇（母国）に帰国したいが、可能であれば再度ここで働きたいと考えている。妻と子供と一緒に日本で暮らしたいと考えている。</a:t>
            </a:r>
            <a:endParaRPr kumimoji="1" lang="en-US" altLang="ja-JP" sz="1000" dirty="0">
              <a:solidFill>
                <a:sysClr val="windowText" lastClr="000000"/>
              </a:solidFill>
              <a:latin typeface="HG丸ｺﾞｼｯｸM-PRO" panose="020F0600000000000000" pitchFamily="50" charset="-128"/>
              <a:ea typeface="HG丸ｺﾞｼｯｸM-PRO" panose="020F0600000000000000" pitchFamily="50" charset="-128"/>
            </a:endParaRPr>
          </a:p>
          <a:p>
            <a:pPr>
              <a:lnSpc>
                <a:spcPts val="1300"/>
              </a:lnSpc>
            </a:pPr>
            <a:r>
              <a:rPr kumimoji="1" lang="ja-JP" altLang="en-US" sz="1000" dirty="0">
                <a:solidFill>
                  <a:sysClr val="windowText" lastClr="000000"/>
                </a:solidFill>
                <a:latin typeface="HG丸ｺﾞｼｯｸM-PRO" panose="020F0600000000000000" pitchFamily="50" charset="-128"/>
                <a:ea typeface="HG丸ｺﾞｼｯｸM-PRO" panose="020F0600000000000000" pitchFamily="50" charset="-128"/>
              </a:rPr>
              <a:t>・休日はスマホで家族や友人と連絡をとったり、日本語の勉強をしたり、買い物に行ったりしている。</a:t>
            </a:r>
            <a:endParaRPr kumimoji="1" lang="en-US" altLang="ja-JP" sz="1000" dirty="0">
              <a:solidFill>
                <a:sysClr val="windowText" lastClr="000000"/>
              </a:solidFill>
              <a:latin typeface="HG丸ｺﾞｼｯｸM-PRO" panose="020F0600000000000000" pitchFamily="50" charset="-128"/>
              <a:ea typeface="HG丸ｺﾞｼｯｸM-PRO" panose="020F0600000000000000" pitchFamily="50" charset="-128"/>
            </a:endParaRPr>
          </a:p>
          <a:p>
            <a:pPr>
              <a:lnSpc>
                <a:spcPts val="1300"/>
              </a:lnSpc>
            </a:pPr>
            <a:r>
              <a:rPr kumimoji="1" lang="ja-JP" altLang="en-US" sz="1000" dirty="0">
                <a:solidFill>
                  <a:sysClr val="windowText" lastClr="000000"/>
                </a:solidFill>
                <a:latin typeface="HG丸ｺﾞｼｯｸM-PRO" panose="020F0600000000000000" pitchFamily="50" charset="-128"/>
                <a:ea typeface="HG丸ｺﾞｼｯｸM-PRO" panose="020F0600000000000000" pitchFamily="50" charset="-128"/>
              </a:rPr>
              <a:t>・休日に、社長が〇〇〇に連れて行ってくれて嬉しかった。</a:t>
            </a:r>
            <a:endParaRPr kumimoji="1" lang="en-US" altLang="ja-JP" sz="1000" dirty="0">
              <a:solidFill>
                <a:sysClr val="windowText" lastClr="000000"/>
              </a:solidFill>
              <a:latin typeface="HG丸ｺﾞｼｯｸM-PRO" panose="020F0600000000000000" pitchFamily="50" charset="-128"/>
              <a:ea typeface="HG丸ｺﾞｼｯｸM-PRO" panose="020F0600000000000000" pitchFamily="50" charset="-128"/>
            </a:endParaRPr>
          </a:p>
        </p:txBody>
      </p:sp>
      <p:pic>
        <p:nvPicPr>
          <p:cNvPr id="25" name="図 24"/>
          <p:cNvPicPr>
            <a:picLocks noChangeAspect="1"/>
          </p:cNvPicPr>
          <p:nvPr/>
        </p:nvPicPr>
        <p:blipFill rotWithShape="1">
          <a:blip r:embed="rId4">
            <a:extLst>
              <a:ext uri="{28A0092B-C50C-407E-A947-70E740481C1C}">
                <a14:useLocalDpi xmlns:a14="http://schemas.microsoft.com/office/drawing/2010/main" val="0"/>
              </a:ext>
            </a:extLst>
          </a:blip>
          <a:srcRect b="33651"/>
          <a:stretch/>
        </p:blipFill>
        <p:spPr>
          <a:xfrm>
            <a:off x="4703308" y="1601060"/>
            <a:ext cx="2132208" cy="1504712"/>
          </a:xfrm>
          <a:prstGeom prst="rect">
            <a:avLst/>
          </a:prstGeom>
        </p:spPr>
      </p:pic>
      <p:sp>
        <p:nvSpPr>
          <p:cNvPr id="30" name="正方形/長方形 29"/>
          <p:cNvSpPr/>
          <p:nvPr/>
        </p:nvSpPr>
        <p:spPr>
          <a:xfrm>
            <a:off x="27973" y="458212"/>
            <a:ext cx="1861754" cy="856171"/>
          </a:xfrm>
          <a:prstGeom prst="rect">
            <a:avLst/>
          </a:prstGeom>
          <a:solidFill>
            <a:schemeClr val="bg1">
              <a:lumMod val="95000"/>
            </a:schemeClr>
          </a:solidFill>
          <a:ln w="19050" cmpd="dbl">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36000" rIns="0" rtlCol="0" anchor="ctr"/>
          <a:lstStyle/>
          <a:p>
            <a:r>
              <a:rPr kumimoji="1" lang="ja-JP" altLang="en-US" sz="1000" dirty="0">
                <a:solidFill>
                  <a:schemeClr val="tx1"/>
                </a:solidFill>
                <a:latin typeface="HG丸ｺﾞｼｯｸM-PRO" panose="020F0600000000000000" pitchFamily="50" charset="-128"/>
                <a:ea typeface="HG丸ｺﾞｼｯｸM-PRO" panose="020F0600000000000000" pitchFamily="50" charset="-128"/>
              </a:rPr>
              <a:t>会社名：（株）○○○○</a:t>
            </a:r>
            <a:r>
              <a:rPr kumimoji="1" lang="ja-JP" altLang="en-US" sz="1000" dirty="0" smtClean="0">
                <a:solidFill>
                  <a:schemeClr val="tx1"/>
                </a:solidFill>
                <a:latin typeface="HG丸ｺﾞｼｯｸM-PRO" panose="020F0600000000000000" pitchFamily="50" charset="-128"/>
                <a:ea typeface="HG丸ｺﾞｼｯｸM-PRO" panose="020F0600000000000000" pitchFamily="50" charset="-128"/>
              </a:rPr>
              <a:t>○</a:t>
            </a:r>
            <a:endParaRPr kumimoji="1" lang="en-US" altLang="ja-JP" sz="1000" dirty="0" smtClean="0">
              <a:solidFill>
                <a:schemeClr val="tx1"/>
              </a:solidFill>
              <a:latin typeface="HG丸ｺﾞｼｯｸM-PRO" panose="020F0600000000000000" pitchFamily="50" charset="-128"/>
              <a:ea typeface="HG丸ｺﾞｼｯｸM-PRO" panose="020F0600000000000000" pitchFamily="50" charset="-128"/>
            </a:endParaRPr>
          </a:p>
          <a:p>
            <a:r>
              <a:rPr kumimoji="1" lang="en-US" altLang="ja-JP" sz="1000" dirty="0" smtClean="0">
                <a:solidFill>
                  <a:schemeClr val="tx1"/>
                </a:solidFill>
                <a:latin typeface="HG丸ｺﾞｼｯｸM-PRO" panose="020F0600000000000000" pitchFamily="50" charset="-128"/>
                <a:ea typeface="HG丸ｺﾞｼｯｸM-PRO" panose="020F0600000000000000" pitchFamily="50" charset="-128"/>
              </a:rPr>
              <a:t>URL</a:t>
            </a:r>
            <a:r>
              <a:rPr kumimoji="1" lang="ja-JP" altLang="en-US" sz="1000" dirty="0" smtClean="0">
                <a:solidFill>
                  <a:schemeClr val="tx1"/>
                </a:solidFill>
                <a:latin typeface="HG丸ｺﾞｼｯｸM-PRO" panose="020F0600000000000000" pitchFamily="50" charset="-128"/>
                <a:ea typeface="HG丸ｺﾞｼｯｸM-PRO" panose="020F0600000000000000" pitchFamily="50" charset="-128"/>
              </a:rPr>
              <a:t>：********************</a:t>
            </a:r>
            <a:endParaRPr kumimoji="1" lang="en-US" altLang="ja-JP" sz="1000" dirty="0">
              <a:solidFill>
                <a:schemeClr val="tx1"/>
              </a:solidFill>
              <a:latin typeface="HG丸ｺﾞｼｯｸM-PRO" panose="020F0600000000000000" pitchFamily="50" charset="-128"/>
              <a:ea typeface="HG丸ｺﾞｼｯｸM-PRO" panose="020F0600000000000000" pitchFamily="50" charset="-128"/>
            </a:endParaRPr>
          </a:p>
          <a:p>
            <a:r>
              <a:rPr kumimoji="1" lang="ja-JP" altLang="en-US" sz="1000" dirty="0">
                <a:solidFill>
                  <a:schemeClr val="tx1"/>
                </a:solidFill>
                <a:latin typeface="HG丸ｺﾞｼｯｸM-PRO" panose="020F0600000000000000" pitchFamily="50" charset="-128"/>
                <a:ea typeface="HG丸ｺﾞｼｯｸM-PRO" panose="020F0600000000000000" pitchFamily="50" charset="-128"/>
              </a:rPr>
              <a:t>業　種：製造業</a:t>
            </a:r>
            <a:endParaRPr kumimoji="1" lang="en-US" altLang="ja-JP" sz="1000" dirty="0">
              <a:solidFill>
                <a:schemeClr val="tx1"/>
              </a:solidFill>
              <a:latin typeface="HG丸ｺﾞｼｯｸM-PRO" panose="020F0600000000000000" pitchFamily="50" charset="-128"/>
              <a:ea typeface="HG丸ｺﾞｼｯｸM-PRO" panose="020F0600000000000000" pitchFamily="50" charset="-128"/>
            </a:endParaRPr>
          </a:p>
          <a:p>
            <a:r>
              <a:rPr kumimoji="1" lang="ja-JP" altLang="en-US" sz="1000" dirty="0">
                <a:solidFill>
                  <a:schemeClr val="tx1"/>
                </a:solidFill>
                <a:latin typeface="HG丸ｺﾞｼｯｸM-PRO" panose="020F0600000000000000" pitchFamily="50" charset="-128"/>
                <a:ea typeface="HG丸ｺﾞｼｯｸM-PRO" panose="020F0600000000000000" pitchFamily="50" charset="-128"/>
              </a:rPr>
              <a:t>所在地：飯塚市立岩〇</a:t>
            </a:r>
            <a:r>
              <a:rPr kumimoji="1" lang="en-US" altLang="ja-JP" sz="1000" dirty="0">
                <a:solidFill>
                  <a:schemeClr val="tx1"/>
                </a:solidFill>
                <a:latin typeface="HG丸ｺﾞｼｯｸM-PRO" panose="020F0600000000000000" pitchFamily="50" charset="-128"/>
                <a:ea typeface="HG丸ｺﾞｼｯｸM-PRO" panose="020F0600000000000000" pitchFamily="50" charset="-128"/>
              </a:rPr>
              <a:t>-</a:t>
            </a:r>
            <a:r>
              <a:rPr kumimoji="1" lang="ja-JP" altLang="en-US" sz="1000" dirty="0">
                <a:solidFill>
                  <a:schemeClr val="tx1"/>
                </a:solidFill>
                <a:latin typeface="HG丸ｺﾞｼｯｸM-PRO" panose="020F0600000000000000" pitchFamily="50" charset="-128"/>
                <a:ea typeface="HG丸ｺﾞｼｯｸM-PRO" panose="020F0600000000000000" pitchFamily="50" charset="-128"/>
              </a:rPr>
              <a:t>〇</a:t>
            </a:r>
            <a:endParaRPr kumimoji="1" lang="en-US" altLang="ja-JP" sz="1000" dirty="0">
              <a:solidFill>
                <a:schemeClr val="tx1"/>
              </a:solidFill>
              <a:latin typeface="HG丸ｺﾞｼｯｸM-PRO" panose="020F0600000000000000" pitchFamily="50" charset="-128"/>
              <a:ea typeface="HG丸ｺﾞｼｯｸM-PRO" panose="020F0600000000000000" pitchFamily="50" charset="-128"/>
            </a:endParaRPr>
          </a:p>
          <a:p>
            <a:r>
              <a:rPr kumimoji="1" lang="ja-JP" altLang="en-US" sz="1000" dirty="0">
                <a:solidFill>
                  <a:schemeClr val="tx1"/>
                </a:solidFill>
                <a:latin typeface="HG丸ｺﾞｼｯｸM-PRO" panose="020F0600000000000000" pitchFamily="50" charset="-128"/>
                <a:ea typeface="HG丸ｺﾞｼｯｸM-PRO" panose="020F0600000000000000" pitchFamily="50" charset="-128"/>
              </a:rPr>
              <a:t>従業員：</a:t>
            </a:r>
            <a:r>
              <a:rPr kumimoji="1" lang="en-US" altLang="ja-JP" sz="1000" dirty="0">
                <a:solidFill>
                  <a:schemeClr val="tx1"/>
                </a:solidFill>
                <a:latin typeface="HG丸ｺﾞｼｯｸM-PRO" panose="020F0600000000000000" pitchFamily="50" charset="-128"/>
                <a:ea typeface="HG丸ｺﾞｼｯｸM-PRO" panose="020F0600000000000000" pitchFamily="50" charset="-128"/>
              </a:rPr>
              <a:t>30</a:t>
            </a:r>
            <a:r>
              <a:rPr kumimoji="1" lang="ja-JP" altLang="en-US" sz="1000" dirty="0">
                <a:solidFill>
                  <a:schemeClr val="tx1"/>
                </a:solidFill>
                <a:latin typeface="HG丸ｺﾞｼｯｸM-PRO" panose="020F0600000000000000" pitchFamily="50" charset="-128"/>
                <a:ea typeface="HG丸ｺﾞｼｯｸM-PRO" panose="020F0600000000000000" pitchFamily="50" charset="-128"/>
              </a:rPr>
              <a:t>名</a:t>
            </a:r>
            <a:endParaRPr kumimoji="1" lang="en-US" altLang="ja-JP" sz="1000" dirty="0">
              <a:solidFill>
                <a:schemeClr val="tx1"/>
              </a:solidFill>
              <a:latin typeface="HG丸ｺﾞｼｯｸM-PRO" panose="020F0600000000000000" pitchFamily="50" charset="-128"/>
              <a:ea typeface="HG丸ｺﾞｼｯｸM-PRO" panose="020F0600000000000000" pitchFamily="50" charset="-128"/>
            </a:endParaRPr>
          </a:p>
        </p:txBody>
      </p:sp>
      <p:sp>
        <p:nvSpPr>
          <p:cNvPr id="20" name="角丸四角形 19"/>
          <p:cNvSpPr/>
          <p:nvPr/>
        </p:nvSpPr>
        <p:spPr>
          <a:xfrm>
            <a:off x="1914956" y="3753099"/>
            <a:ext cx="4913342" cy="2665082"/>
          </a:xfrm>
          <a:prstGeom prst="roundRect">
            <a:avLst/>
          </a:prstGeom>
          <a:solidFill>
            <a:schemeClr val="accent4">
              <a:lumMod val="20000"/>
              <a:lumOff val="80000"/>
            </a:schemeClr>
          </a:solidFill>
          <a:ln w="28575">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lIns="36000" rIns="0" rtlCol="0" anchor="t"/>
          <a:lstStyle/>
          <a:p>
            <a:pPr>
              <a:lnSpc>
                <a:spcPts val="1300"/>
              </a:lnSpc>
            </a:pPr>
            <a:r>
              <a:rPr kumimoji="1" lang="ja-JP" altLang="en-US" sz="1000" dirty="0">
                <a:solidFill>
                  <a:sysClr val="windowText" lastClr="000000"/>
                </a:solidFill>
                <a:latin typeface="HG丸ｺﾞｼｯｸM-PRO" panose="020F0600000000000000" pitchFamily="50" charset="-128"/>
                <a:ea typeface="HG丸ｺﾞｼｯｸM-PRO" panose="020F0600000000000000" pitchFamily="50" charset="-128"/>
              </a:rPr>
              <a:t>・バーベキューやバスツアーを企画し、従業員同士の交流を図っているが、プライベートに関しては、一定の線引きを行っている。</a:t>
            </a:r>
            <a:endParaRPr kumimoji="1" lang="en-US" altLang="ja-JP" sz="1000" dirty="0">
              <a:solidFill>
                <a:sysClr val="windowText" lastClr="000000"/>
              </a:solidFill>
              <a:latin typeface="HG丸ｺﾞｼｯｸM-PRO" panose="020F0600000000000000" pitchFamily="50" charset="-128"/>
              <a:ea typeface="HG丸ｺﾞｼｯｸM-PRO" panose="020F0600000000000000" pitchFamily="50" charset="-128"/>
            </a:endParaRPr>
          </a:p>
          <a:p>
            <a:pPr>
              <a:lnSpc>
                <a:spcPts val="1300"/>
              </a:lnSpc>
            </a:pPr>
            <a:r>
              <a:rPr kumimoji="1" lang="ja-JP" altLang="en-US" sz="1000" dirty="0">
                <a:solidFill>
                  <a:sysClr val="windowText" lastClr="000000"/>
                </a:solidFill>
                <a:latin typeface="HG丸ｺﾞｼｯｸM-PRO" panose="020F0600000000000000" pitchFamily="50" charset="-128"/>
                <a:ea typeface="HG丸ｺﾞｼｯｸM-PRO" panose="020F0600000000000000" pitchFamily="50" charset="-128"/>
              </a:rPr>
              <a:t>・日本語能力試験に合格した従業員に対しては一時金を支給しており、Ｎ４の合格で</a:t>
            </a:r>
            <a:r>
              <a:rPr kumimoji="1" lang="en-US" altLang="ja-JP" sz="1000" dirty="0">
                <a:solidFill>
                  <a:sysClr val="windowText" lastClr="000000"/>
                </a:solidFill>
                <a:latin typeface="HG丸ｺﾞｼｯｸM-PRO" panose="020F0600000000000000" pitchFamily="50" charset="-128"/>
                <a:ea typeface="HG丸ｺﾞｼｯｸM-PRO" panose="020F0600000000000000" pitchFamily="50" charset="-128"/>
              </a:rPr>
              <a:t>5</a:t>
            </a:r>
            <a:r>
              <a:rPr kumimoji="1" lang="ja-JP" altLang="en-US" sz="1000" dirty="0">
                <a:solidFill>
                  <a:sysClr val="windowText" lastClr="000000"/>
                </a:solidFill>
                <a:latin typeface="HG丸ｺﾞｼｯｸM-PRO" panose="020F0600000000000000" pitchFamily="50" charset="-128"/>
                <a:ea typeface="HG丸ｺﾞｼｯｸM-PRO" panose="020F0600000000000000" pitchFamily="50" charset="-128"/>
              </a:rPr>
              <a:t>千円、Ｎ３の合格で</a:t>
            </a:r>
            <a:r>
              <a:rPr kumimoji="1" lang="en-US" altLang="ja-JP" sz="1000" dirty="0">
                <a:solidFill>
                  <a:sysClr val="windowText" lastClr="000000"/>
                </a:solidFill>
                <a:latin typeface="HG丸ｺﾞｼｯｸM-PRO" panose="020F0600000000000000" pitchFamily="50" charset="-128"/>
                <a:ea typeface="HG丸ｺﾞｼｯｸM-PRO" panose="020F0600000000000000" pitchFamily="50" charset="-128"/>
              </a:rPr>
              <a:t>1</a:t>
            </a:r>
            <a:r>
              <a:rPr kumimoji="1" lang="ja-JP" altLang="en-US" sz="1000" dirty="0">
                <a:solidFill>
                  <a:sysClr val="windowText" lastClr="000000"/>
                </a:solidFill>
                <a:latin typeface="HG丸ｺﾞｼｯｸM-PRO" panose="020F0600000000000000" pitchFamily="50" charset="-128"/>
                <a:ea typeface="HG丸ｺﾞｼｯｸM-PRO" panose="020F0600000000000000" pitchFamily="50" charset="-128"/>
              </a:rPr>
              <a:t>万円、Ｎ２の合格で</a:t>
            </a:r>
            <a:r>
              <a:rPr kumimoji="1" lang="en-US" altLang="ja-JP" sz="1000" dirty="0">
                <a:solidFill>
                  <a:sysClr val="windowText" lastClr="000000"/>
                </a:solidFill>
                <a:latin typeface="HG丸ｺﾞｼｯｸM-PRO" panose="020F0600000000000000" pitchFamily="50" charset="-128"/>
                <a:ea typeface="HG丸ｺﾞｼｯｸM-PRO" panose="020F0600000000000000" pitchFamily="50" charset="-128"/>
              </a:rPr>
              <a:t>2</a:t>
            </a:r>
            <a:r>
              <a:rPr kumimoji="1" lang="ja-JP" altLang="en-US" sz="1000" dirty="0">
                <a:solidFill>
                  <a:sysClr val="windowText" lastClr="000000"/>
                </a:solidFill>
                <a:latin typeface="HG丸ｺﾞｼｯｸM-PRO" panose="020F0600000000000000" pitchFamily="50" charset="-128"/>
                <a:ea typeface="HG丸ｺﾞｼｯｸM-PRO" panose="020F0600000000000000" pitchFamily="50" charset="-128"/>
              </a:rPr>
              <a:t>万円、Ｎ１の合格で</a:t>
            </a:r>
            <a:r>
              <a:rPr kumimoji="1" lang="en-US" altLang="ja-JP" sz="1000" dirty="0">
                <a:solidFill>
                  <a:sysClr val="windowText" lastClr="000000"/>
                </a:solidFill>
                <a:latin typeface="HG丸ｺﾞｼｯｸM-PRO" panose="020F0600000000000000" pitchFamily="50" charset="-128"/>
                <a:ea typeface="HG丸ｺﾞｼｯｸM-PRO" panose="020F0600000000000000" pitchFamily="50" charset="-128"/>
              </a:rPr>
              <a:t>3</a:t>
            </a:r>
            <a:r>
              <a:rPr kumimoji="1" lang="ja-JP" altLang="en-US" sz="1000" dirty="0">
                <a:solidFill>
                  <a:sysClr val="windowText" lastClr="000000"/>
                </a:solidFill>
                <a:latin typeface="HG丸ｺﾞｼｯｸM-PRO" panose="020F0600000000000000" pitchFamily="50" charset="-128"/>
                <a:ea typeface="HG丸ｺﾞｼｯｸM-PRO" panose="020F0600000000000000" pitchFamily="50" charset="-128"/>
              </a:rPr>
              <a:t>万円を支給している。なお、勤続年数に比例して業務も上達し、責任の度合いも増すことから、定期的な昇給も実施している。</a:t>
            </a:r>
            <a:endParaRPr kumimoji="1" lang="en-US" altLang="ja-JP" sz="1000" dirty="0">
              <a:solidFill>
                <a:sysClr val="windowText" lastClr="000000"/>
              </a:solidFill>
              <a:latin typeface="HG丸ｺﾞｼｯｸM-PRO" panose="020F0600000000000000" pitchFamily="50" charset="-128"/>
              <a:ea typeface="HG丸ｺﾞｼｯｸM-PRO" panose="020F0600000000000000" pitchFamily="50" charset="-128"/>
            </a:endParaRPr>
          </a:p>
          <a:p>
            <a:pPr>
              <a:lnSpc>
                <a:spcPts val="1300"/>
              </a:lnSpc>
            </a:pPr>
            <a:r>
              <a:rPr kumimoji="1" lang="ja-JP" altLang="en-US" sz="1000" dirty="0">
                <a:solidFill>
                  <a:sysClr val="windowText" lastClr="000000"/>
                </a:solidFill>
                <a:latin typeface="HG丸ｺﾞｼｯｸM-PRO" panose="020F0600000000000000" pitchFamily="50" charset="-128"/>
                <a:ea typeface="HG丸ｺﾞｼｯｸM-PRO" panose="020F0600000000000000" pitchFamily="50" charset="-128"/>
              </a:rPr>
              <a:t>・受入れまでの期間、一部職員が地域の国際交流協会のベトナム語講座を受講したほか、全職員が異文化交流研修を受講し、積極的に異文化理解に努めた。</a:t>
            </a:r>
            <a:endParaRPr kumimoji="1" lang="en-US" altLang="ja-JP" sz="1000" dirty="0">
              <a:solidFill>
                <a:sysClr val="windowText" lastClr="000000"/>
              </a:solidFill>
              <a:latin typeface="HG丸ｺﾞｼｯｸM-PRO" panose="020F0600000000000000" pitchFamily="50" charset="-128"/>
              <a:ea typeface="HG丸ｺﾞｼｯｸM-PRO" panose="020F0600000000000000" pitchFamily="50" charset="-128"/>
            </a:endParaRPr>
          </a:p>
          <a:p>
            <a:pPr>
              <a:lnSpc>
                <a:spcPts val="1300"/>
              </a:lnSpc>
            </a:pPr>
            <a:r>
              <a:rPr kumimoji="1" lang="ja-JP" altLang="en-US" sz="1000" dirty="0">
                <a:solidFill>
                  <a:sysClr val="windowText" lastClr="000000"/>
                </a:solidFill>
                <a:latin typeface="HG丸ｺﾞｼｯｸM-PRO" panose="020F0600000000000000" pitchFamily="50" charset="-128"/>
                <a:ea typeface="HG丸ｺﾞｼｯｸM-PRO" panose="020F0600000000000000" pitchFamily="50" charset="-128"/>
              </a:rPr>
              <a:t>・近況報告のため日本のお土産をもってベトナムの家族を訪問している。</a:t>
            </a:r>
            <a:endParaRPr kumimoji="1" lang="en-US" altLang="ja-JP" sz="1000" dirty="0">
              <a:solidFill>
                <a:sysClr val="windowText" lastClr="000000"/>
              </a:solidFill>
              <a:latin typeface="HG丸ｺﾞｼｯｸM-PRO" panose="020F0600000000000000" pitchFamily="50" charset="-128"/>
              <a:ea typeface="HG丸ｺﾞｼｯｸM-PRO" panose="020F0600000000000000" pitchFamily="50" charset="-128"/>
            </a:endParaRPr>
          </a:p>
          <a:p>
            <a:pPr>
              <a:lnSpc>
                <a:spcPts val="1300"/>
              </a:lnSpc>
            </a:pPr>
            <a:r>
              <a:rPr kumimoji="1" lang="ja-JP" altLang="en-US" sz="1000" dirty="0">
                <a:solidFill>
                  <a:sysClr val="windowText" lastClr="000000"/>
                </a:solidFill>
                <a:latin typeface="HG丸ｺﾞｼｯｸM-PRO" panose="020F0600000000000000" pitchFamily="50" charset="-128"/>
                <a:ea typeface="HG丸ｺﾞｼｯｸM-PRO" panose="020F0600000000000000" pitchFamily="50" charset="-128"/>
              </a:rPr>
              <a:t>・疑問をもつ外国人従業員が多い給与天引きについて、資料を作成し通訳を同席させ、その理由や仕組みについて説明を行っている。</a:t>
            </a:r>
            <a:endParaRPr kumimoji="1" lang="en-US" altLang="ja-JP" sz="1000" dirty="0">
              <a:solidFill>
                <a:sysClr val="windowText" lastClr="000000"/>
              </a:solidFill>
              <a:latin typeface="HG丸ｺﾞｼｯｸM-PRO" panose="020F0600000000000000" pitchFamily="50" charset="-128"/>
              <a:ea typeface="HG丸ｺﾞｼｯｸM-PRO" panose="020F0600000000000000" pitchFamily="50" charset="-128"/>
            </a:endParaRPr>
          </a:p>
          <a:p>
            <a:pPr>
              <a:lnSpc>
                <a:spcPts val="1300"/>
              </a:lnSpc>
            </a:pPr>
            <a:r>
              <a:rPr kumimoji="1" lang="ja-JP" altLang="en-US" sz="1000" dirty="0">
                <a:solidFill>
                  <a:sysClr val="windowText" lastClr="000000"/>
                </a:solidFill>
                <a:latin typeface="HG丸ｺﾞｼｯｸM-PRO" panose="020F0600000000000000" pitchFamily="50" charset="-128"/>
                <a:ea typeface="HG丸ｺﾞｼｯｸM-PRO" panose="020F0600000000000000" pitchFamily="50" charset="-128"/>
              </a:rPr>
              <a:t>・給与のほとんどを母国に送金して手元にわずかな金額しか残さないため、昼食を抜く傾向がある、体調面で心配なので昼食は会社負担とし無料で提供する。</a:t>
            </a:r>
          </a:p>
        </p:txBody>
      </p:sp>
      <p:pic>
        <p:nvPicPr>
          <p:cNvPr id="34" name="図 33"/>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34295" y="4849346"/>
            <a:ext cx="1721999" cy="1325132"/>
          </a:xfrm>
          <a:prstGeom prst="rect">
            <a:avLst/>
          </a:prstGeom>
        </p:spPr>
      </p:pic>
      <p:pic>
        <p:nvPicPr>
          <p:cNvPr id="38" name="図 37"/>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5088021" y="7436304"/>
            <a:ext cx="1544324" cy="1327353"/>
          </a:xfrm>
          <a:prstGeom prst="rect">
            <a:avLst/>
          </a:prstGeom>
        </p:spPr>
      </p:pic>
      <p:sp>
        <p:nvSpPr>
          <p:cNvPr id="41" name="線吹き出し 1 (枠付き) 40"/>
          <p:cNvSpPr/>
          <p:nvPr/>
        </p:nvSpPr>
        <p:spPr>
          <a:xfrm>
            <a:off x="110136" y="3710873"/>
            <a:ext cx="1650998" cy="969430"/>
          </a:xfrm>
          <a:prstGeom prst="borderCallout1">
            <a:avLst>
              <a:gd name="adj1" fmla="val 99024"/>
              <a:gd name="adj2" fmla="val 49156"/>
              <a:gd name="adj3" fmla="val 150431"/>
              <a:gd name="adj4" fmla="val 49895"/>
            </a:avLst>
          </a:prstGeom>
          <a:ln w="28575">
            <a:solidFill>
              <a:srgbClr val="FF0000"/>
            </a:solidFill>
            <a:headEnd type="none" w="med" len="med"/>
            <a:tailEnd type="triangle" w="med" len="med"/>
          </a:ln>
        </p:spPr>
        <p:style>
          <a:lnRef idx="2">
            <a:schemeClr val="accent2"/>
          </a:lnRef>
          <a:fillRef idx="1">
            <a:schemeClr val="lt1"/>
          </a:fillRef>
          <a:effectRef idx="0">
            <a:schemeClr val="accent2"/>
          </a:effectRef>
          <a:fontRef idx="minor">
            <a:schemeClr val="dk1"/>
          </a:fontRef>
        </p:style>
        <p:txBody>
          <a:bodyPr lIns="72000" rIns="36000" rtlCol="0" anchor="ctr"/>
          <a:lstStyle/>
          <a:p>
            <a:r>
              <a:rPr kumimoji="1" lang="ja-JP" altLang="en-US" sz="1000" dirty="0">
                <a:solidFill>
                  <a:srgbClr val="FF0000"/>
                </a:solidFill>
                <a:latin typeface="HG丸ｺﾞｼｯｸM-PRO" panose="020F0600000000000000" pitchFamily="50" charset="-128"/>
                <a:ea typeface="HG丸ｺﾞｼｯｸM-PRO" panose="020F0600000000000000" pitchFamily="50" charset="-128"/>
              </a:rPr>
              <a:t>②会社の取組等が分かる写真（例：歓迎会、日本文化体験、社員旅行、バーベキュー、お祭り、日本語教育、農園など）</a:t>
            </a:r>
          </a:p>
        </p:txBody>
      </p:sp>
      <p:sp>
        <p:nvSpPr>
          <p:cNvPr id="18" name="線吹き出し 1 (枠付き) 17"/>
          <p:cNvSpPr/>
          <p:nvPr/>
        </p:nvSpPr>
        <p:spPr>
          <a:xfrm>
            <a:off x="5017363" y="2435218"/>
            <a:ext cx="1657763" cy="802928"/>
          </a:xfrm>
          <a:prstGeom prst="borderCallout1">
            <a:avLst>
              <a:gd name="adj1" fmla="val -246"/>
              <a:gd name="adj2" fmla="val 50241"/>
              <a:gd name="adj3" fmla="val -46538"/>
              <a:gd name="adj4" fmla="val 45367"/>
            </a:avLst>
          </a:prstGeom>
          <a:ln w="28575">
            <a:solidFill>
              <a:srgbClr val="FF0000"/>
            </a:solidFill>
            <a:headEnd type="none" w="med" len="med"/>
            <a:tailEnd type="triangle" w="med" len="med"/>
          </a:ln>
        </p:spPr>
        <p:style>
          <a:lnRef idx="2">
            <a:schemeClr val="accent2"/>
          </a:lnRef>
          <a:fillRef idx="1">
            <a:schemeClr val="lt1"/>
          </a:fillRef>
          <a:effectRef idx="0">
            <a:schemeClr val="accent2"/>
          </a:effectRef>
          <a:fontRef idx="minor">
            <a:schemeClr val="dk1"/>
          </a:fontRef>
        </p:style>
        <p:txBody>
          <a:bodyPr lIns="72000" rIns="36000" rtlCol="0" anchor="ctr"/>
          <a:lstStyle/>
          <a:p>
            <a:r>
              <a:rPr kumimoji="1" lang="ja-JP" altLang="en-US" sz="900" dirty="0">
                <a:solidFill>
                  <a:srgbClr val="FF0000"/>
                </a:solidFill>
                <a:latin typeface="HG丸ｺﾞｼｯｸM-PRO" panose="020F0600000000000000" pitchFamily="50" charset="-128"/>
                <a:ea typeface="HG丸ｺﾞｼｯｸM-PRO" panose="020F0600000000000000" pitchFamily="50" charset="-128"/>
              </a:rPr>
              <a:t>①外国人材が作業などを行っている写真（働いていることがわかるもの）、会社や製品の写真など</a:t>
            </a:r>
            <a:endParaRPr kumimoji="1" lang="en-US" altLang="ja-JP" sz="900" dirty="0">
              <a:solidFill>
                <a:srgbClr val="FF0000"/>
              </a:solidFill>
              <a:latin typeface="HG丸ｺﾞｼｯｸM-PRO" panose="020F0600000000000000" pitchFamily="50" charset="-128"/>
              <a:ea typeface="HG丸ｺﾞｼｯｸM-PRO" panose="020F0600000000000000" pitchFamily="50" charset="-128"/>
            </a:endParaRPr>
          </a:p>
          <a:p>
            <a:r>
              <a:rPr kumimoji="1" lang="en-US" altLang="ja-JP" sz="900" dirty="0">
                <a:solidFill>
                  <a:srgbClr val="FF0000"/>
                </a:solidFill>
                <a:latin typeface="HG丸ｺﾞｼｯｸM-PRO" panose="020F0600000000000000" pitchFamily="50" charset="-128"/>
                <a:ea typeface="HG丸ｺﾞｼｯｸM-PRO" panose="020F0600000000000000" pitchFamily="50" charset="-128"/>
              </a:rPr>
              <a:t>※</a:t>
            </a:r>
            <a:r>
              <a:rPr kumimoji="1" lang="ja-JP" altLang="en-US" sz="900" dirty="0">
                <a:solidFill>
                  <a:srgbClr val="FF0000"/>
                </a:solidFill>
                <a:latin typeface="HG丸ｺﾞｼｯｸM-PRO" panose="020F0600000000000000" pitchFamily="50" charset="-128"/>
                <a:ea typeface="HG丸ｺﾞｼｯｸM-PRO" panose="020F0600000000000000" pitchFamily="50" charset="-128"/>
              </a:rPr>
              <a:t>複数枚でも可</a:t>
            </a:r>
          </a:p>
        </p:txBody>
      </p:sp>
      <p:sp>
        <p:nvSpPr>
          <p:cNvPr id="19" name="線吹き出し 1 (枠付き) 18"/>
          <p:cNvSpPr/>
          <p:nvPr/>
        </p:nvSpPr>
        <p:spPr>
          <a:xfrm>
            <a:off x="5114342" y="6856276"/>
            <a:ext cx="1539791" cy="632894"/>
          </a:xfrm>
          <a:prstGeom prst="borderCallout1">
            <a:avLst>
              <a:gd name="adj1" fmla="val 98576"/>
              <a:gd name="adj2" fmla="val 49320"/>
              <a:gd name="adj3" fmla="val 152257"/>
              <a:gd name="adj4" fmla="val 50944"/>
            </a:avLst>
          </a:prstGeom>
          <a:ln w="28575">
            <a:solidFill>
              <a:srgbClr val="FF0000"/>
            </a:solidFill>
            <a:headEnd type="none" w="med" len="med"/>
            <a:tailEnd type="triangle" w="med" len="med"/>
          </a:ln>
        </p:spPr>
        <p:style>
          <a:lnRef idx="2">
            <a:schemeClr val="accent2"/>
          </a:lnRef>
          <a:fillRef idx="1">
            <a:schemeClr val="lt1"/>
          </a:fillRef>
          <a:effectRef idx="0">
            <a:schemeClr val="accent2"/>
          </a:effectRef>
          <a:fontRef idx="minor">
            <a:schemeClr val="dk1"/>
          </a:fontRef>
        </p:style>
        <p:txBody>
          <a:bodyPr lIns="72000" rIns="36000" rtlCol="0" anchor="ctr"/>
          <a:lstStyle/>
          <a:p>
            <a:r>
              <a:rPr kumimoji="1" lang="ja-JP" altLang="en-US" sz="900" dirty="0">
                <a:solidFill>
                  <a:srgbClr val="FF0000"/>
                </a:solidFill>
                <a:latin typeface="HG丸ｺﾞｼｯｸM-PRO" panose="020F0600000000000000" pitchFamily="50" charset="-128"/>
                <a:ea typeface="HG丸ｺﾞｼｯｸM-PRO" panose="020F0600000000000000" pitchFamily="50" charset="-128"/>
              </a:rPr>
              <a:t>③外国人材の日本・飯塚市での思い出等の写真</a:t>
            </a:r>
            <a:endParaRPr kumimoji="1" lang="en-US" altLang="ja-JP" sz="900" dirty="0">
              <a:solidFill>
                <a:srgbClr val="FF0000"/>
              </a:solidFill>
              <a:latin typeface="HG丸ｺﾞｼｯｸM-PRO" panose="020F0600000000000000" pitchFamily="50" charset="-128"/>
              <a:ea typeface="HG丸ｺﾞｼｯｸM-PRO" panose="020F0600000000000000" pitchFamily="50" charset="-128"/>
            </a:endParaRPr>
          </a:p>
          <a:p>
            <a:r>
              <a:rPr kumimoji="1" lang="en-US" altLang="ja-JP" sz="900" dirty="0">
                <a:solidFill>
                  <a:srgbClr val="FF0000"/>
                </a:solidFill>
                <a:latin typeface="HG丸ｺﾞｼｯｸM-PRO" panose="020F0600000000000000" pitchFamily="50" charset="-128"/>
                <a:ea typeface="HG丸ｺﾞｼｯｸM-PRO" panose="020F0600000000000000" pitchFamily="50" charset="-128"/>
              </a:rPr>
              <a:t>※</a:t>
            </a:r>
            <a:r>
              <a:rPr kumimoji="1" lang="ja-JP" altLang="en-US" sz="900" dirty="0">
                <a:solidFill>
                  <a:srgbClr val="FF0000"/>
                </a:solidFill>
                <a:latin typeface="HG丸ｺﾞｼｯｸM-PRO" panose="020F0600000000000000" pitchFamily="50" charset="-128"/>
                <a:ea typeface="HG丸ｺﾞｼｯｸM-PRO" panose="020F0600000000000000" pitchFamily="50" charset="-128"/>
              </a:rPr>
              <a:t>複数枚でも可</a:t>
            </a:r>
          </a:p>
        </p:txBody>
      </p:sp>
      <p:sp>
        <p:nvSpPr>
          <p:cNvPr id="22" name="線吹き出し 1 (枠付き) 21"/>
          <p:cNvSpPr/>
          <p:nvPr/>
        </p:nvSpPr>
        <p:spPr>
          <a:xfrm>
            <a:off x="436883" y="2960757"/>
            <a:ext cx="3653855" cy="442858"/>
          </a:xfrm>
          <a:prstGeom prst="borderCallout1">
            <a:avLst>
              <a:gd name="adj1" fmla="val 2594"/>
              <a:gd name="adj2" fmla="val 51398"/>
              <a:gd name="adj3" fmla="val -51734"/>
              <a:gd name="adj4" fmla="val 49998"/>
            </a:avLst>
          </a:prstGeom>
          <a:solidFill>
            <a:srgbClr val="FFFF00"/>
          </a:solidFill>
          <a:ln w="28575">
            <a:solidFill>
              <a:srgbClr val="FF0000"/>
            </a:solidFill>
            <a:prstDash val="sysDot"/>
            <a:headEnd type="none" w="med" len="med"/>
            <a:tailEnd type="triangle" w="med" len="med"/>
          </a:ln>
        </p:spPr>
        <p:style>
          <a:lnRef idx="2">
            <a:schemeClr val="accent2"/>
          </a:lnRef>
          <a:fillRef idx="1">
            <a:schemeClr val="lt1"/>
          </a:fillRef>
          <a:effectRef idx="0">
            <a:schemeClr val="accent2"/>
          </a:effectRef>
          <a:fontRef idx="minor">
            <a:schemeClr val="dk1"/>
          </a:fontRef>
        </p:style>
        <p:txBody>
          <a:bodyPr rtlCol="0" anchor="ctr"/>
          <a:lstStyle/>
          <a:p>
            <a:r>
              <a:rPr kumimoji="1" lang="ja-JP" altLang="en-US" sz="900" dirty="0">
                <a:solidFill>
                  <a:sysClr val="windowText" lastClr="000000"/>
                </a:solidFill>
                <a:latin typeface="HG丸ｺﾞｼｯｸM-PRO" panose="020F0600000000000000" pitchFamily="50" charset="-128"/>
                <a:ea typeface="HG丸ｺﾞｼｯｸM-PRO" panose="020F0600000000000000" pitchFamily="50" charset="-128"/>
              </a:rPr>
              <a:t>受け入れた外国人材の働きぶり、会社への貢献度、社内への波及効果（日本人従業員の変化等）、受け入れて苦労したこと（どうやって乗り越えたか）などを記載してください。</a:t>
            </a:r>
          </a:p>
        </p:txBody>
      </p:sp>
      <p:sp>
        <p:nvSpPr>
          <p:cNvPr id="23" name="線吹き出し 1 (枠付き) 22"/>
          <p:cNvSpPr/>
          <p:nvPr/>
        </p:nvSpPr>
        <p:spPr>
          <a:xfrm>
            <a:off x="339590" y="6243976"/>
            <a:ext cx="5277027" cy="514217"/>
          </a:xfrm>
          <a:prstGeom prst="borderCallout1">
            <a:avLst>
              <a:gd name="adj1" fmla="val -1828"/>
              <a:gd name="adj2" fmla="val 50900"/>
              <a:gd name="adj3" fmla="val -39466"/>
              <a:gd name="adj4" fmla="val 54413"/>
            </a:avLst>
          </a:prstGeom>
          <a:solidFill>
            <a:srgbClr val="FFFF00"/>
          </a:solidFill>
          <a:ln w="28575">
            <a:solidFill>
              <a:srgbClr val="FF0000"/>
            </a:solidFill>
            <a:prstDash val="sysDot"/>
            <a:headEnd type="none" w="med" len="med"/>
            <a:tailEnd type="triangle" w="med" len="med"/>
          </a:ln>
        </p:spPr>
        <p:style>
          <a:lnRef idx="2">
            <a:schemeClr val="accent2"/>
          </a:lnRef>
          <a:fillRef idx="1">
            <a:schemeClr val="lt1"/>
          </a:fillRef>
          <a:effectRef idx="0">
            <a:schemeClr val="accent2"/>
          </a:effectRef>
          <a:fontRef idx="minor">
            <a:schemeClr val="dk1"/>
          </a:fontRef>
        </p:style>
        <p:txBody>
          <a:bodyPr rtlCol="0" anchor="ctr"/>
          <a:lstStyle/>
          <a:p>
            <a:r>
              <a:rPr kumimoji="1" lang="ja-JP" altLang="en-US" sz="900" dirty="0">
                <a:solidFill>
                  <a:sysClr val="windowText" lastClr="000000"/>
                </a:solidFill>
                <a:latin typeface="HG丸ｺﾞｼｯｸM-PRO" panose="020F0600000000000000" pitchFamily="50" charset="-128"/>
                <a:ea typeface="HG丸ｺﾞｼｯｸM-PRO" panose="020F0600000000000000" pitchFamily="50" charset="-128"/>
              </a:rPr>
              <a:t>外国人材の受入れの際に取り組んでいることや工夫していること、気を付けていることなどを記載してください。（例：交流イベント、社員旅行、日本語教育、生活環境整備、交換日記、昇給制度、資格取得の一時金支給、生活指導係、寮の見回り、業務の配置転換、面談など）</a:t>
            </a:r>
          </a:p>
        </p:txBody>
      </p:sp>
      <p:sp>
        <p:nvSpPr>
          <p:cNvPr id="24" name="線吹き出し 1 (枠付き) 23"/>
          <p:cNvSpPr/>
          <p:nvPr/>
        </p:nvSpPr>
        <p:spPr>
          <a:xfrm>
            <a:off x="134295" y="9221532"/>
            <a:ext cx="5025807" cy="508418"/>
          </a:xfrm>
          <a:prstGeom prst="borderCallout1">
            <a:avLst>
              <a:gd name="adj1" fmla="val 1293"/>
              <a:gd name="adj2" fmla="val 49706"/>
              <a:gd name="adj3" fmla="val -61406"/>
              <a:gd name="adj4" fmla="val 48086"/>
            </a:avLst>
          </a:prstGeom>
          <a:solidFill>
            <a:srgbClr val="FFFF00"/>
          </a:solidFill>
          <a:ln w="28575">
            <a:solidFill>
              <a:srgbClr val="FF0000"/>
            </a:solidFill>
            <a:prstDash val="sysDot"/>
            <a:headEnd type="none" w="med" len="med"/>
            <a:tailEnd type="triangle" w="med" len="med"/>
          </a:ln>
        </p:spPr>
        <p:style>
          <a:lnRef idx="2">
            <a:schemeClr val="accent2"/>
          </a:lnRef>
          <a:fillRef idx="1">
            <a:schemeClr val="lt1"/>
          </a:fillRef>
          <a:effectRef idx="0">
            <a:schemeClr val="accent2"/>
          </a:effectRef>
          <a:fontRef idx="minor">
            <a:schemeClr val="dk1"/>
          </a:fontRef>
        </p:style>
        <p:txBody>
          <a:bodyPr rtlCol="0" anchor="ctr"/>
          <a:lstStyle/>
          <a:p>
            <a:r>
              <a:rPr kumimoji="1" lang="ja-JP" altLang="en-US" sz="900" dirty="0">
                <a:solidFill>
                  <a:sysClr val="windowText" lastClr="000000"/>
                </a:solidFill>
                <a:latin typeface="HG丸ｺﾞｼｯｸM-PRO" panose="020F0600000000000000" pitchFamily="50" charset="-128"/>
                <a:ea typeface="HG丸ｺﾞｼｯｸM-PRO" panose="020F0600000000000000" pitchFamily="50" charset="-128"/>
              </a:rPr>
              <a:t>会社への思い、仕事への思い、休日の過ごし方（旅行、買い物、勉強、母国の家族との通話など）、日本・飯塚市に住んでみた感想、嬉しかったこと、楽しかったこと、今後の夢・目標・将来のことなどを、外国人本人に聞いて記載してください。</a:t>
            </a:r>
            <a:r>
              <a:rPr kumimoji="1" lang="en-US" altLang="ja-JP" sz="900" u="sng" dirty="0">
                <a:solidFill>
                  <a:sysClr val="windowText" lastClr="000000"/>
                </a:solidFill>
                <a:latin typeface="HG丸ｺﾞｼｯｸM-PRO" panose="020F0600000000000000" pitchFamily="50" charset="-128"/>
                <a:ea typeface="HG丸ｺﾞｼｯｸM-PRO" panose="020F0600000000000000" pitchFamily="50" charset="-128"/>
              </a:rPr>
              <a:t>※</a:t>
            </a:r>
            <a:r>
              <a:rPr kumimoji="1" lang="ja-JP" altLang="en-US" sz="900" u="sng" dirty="0">
                <a:solidFill>
                  <a:sysClr val="windowText" lastClr="000000"/>
                </a:solidFill>
                <a:latin typeface="HG丸ｺﾞｼｯｸM-PRO" panose="020F0600000000000000" pitchFamily="50" charset="-128"/>
                <a:ea typeface="HG丸ｺﾞｼｯｸM-PRO" panose="020F0600000000000000" pitchFamily="50" charset="-128"/>
              </a:rPr>
              <a:t>複数人の声を記載しても可</a:t>
            </a:r>
          </a:p>
        </p:txBody>
      </p:sp>
      <p:sp>
        <p:nvSpPr>
          <p:cNvPr id="26" name="角丸四角形 25"/>
          <p:cNvSpPr/>
          <p:nvPr/>
        </p:nvSpPr>
        <p:spPr>
          <a:xfrm>
            <a:off x="223040" y="1380545"/>
            <a:ext cx="4126243" cy="320636"/>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kumimoji="1" lang="ja-JP" altLang="en-US" sz="1200" b="1" dirty="0">
                <a:solidFill>
                  <a:schemeClr val="bg1"/>
                </a:solidFill>
                <a:latin typeface="HG丸ｺﾞｼｯｸM-PRO" panose="020F0600000000000000" pitchFamily="50" charset="-128"/>
                <a:ea typeface="HG丸ｺﾞｼｯｸM-PRO" panose="020F0600000000000000" pitchFamily="50" charset="-128"/>
              </a:rPr>
              <a:t>①企業の声（受け入れて良かったこと・苦労したこと）</a:t>
            </a:r>
            <a:endParaRPr kumimoji="1" lang="en-US" altLang="ja-JP" sz="1200" b="1" dirty="0">
              <a:solidFill>
                <a:schemeClr val="bg1"/>
              </a:solidFill>
              <a:latin typeface="HG丸ｺﾞｼｯｸM-PRO" panose="020F0600000000000000" pitchFamily="50" charset="-128"/>
              <a:ea typeface="HG丸ｺﾞｼｯｸM-PRO" panose="020F0600000000000000" pitchFamily="50" charset="-128"/>
            </a:endParaRPr>
          </a:p>
        </p:txBody>
      </p:sp>
      <p:sp>
        <p:nvSpPr>
          <p:cNvPr id="27" name="角丸四角形 26"/>
          <p:cNvSpPr/>
          <p:nvPr/>
        </p:nvSpPr>
        <p:spPr>
          <a:xfrm>
            <a:off x="2440562" y="3582883"/>
            <a:ext cx="4126243" cy="320636"/>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kumimoji="1" lang="ja-JP" altLang="en-US" sz="1200" b="1" dirty="0">
                <a:solidFill>
                  <a:schemeClr val="bg1"/>
                </a:solidFill>
                <a:latin typeface="HG丸ｺﾞｼｯｸM-PRO" panose="020F0600000000000000" pitchFamily="50" charset="-128"/>
                <a:ea typeface="HG丸ｺﾞｼｯｸM-PRO" panose="020F0600000000000000" pitchFamily="50" charset="-128"/>
              </a:rPr>
              <a:t>②受入れや定着を進めるにあたっての工夫・取組</a:t>
            </a:r>
          </a:p>
        </p:txBody>
      </p:sp>
      <p:sp>
        <p:nvSpPr>
          <p:cNvPr id="28" name="角丸四角形 27"/>
          <p:cNvSpPr/>
          <p:nvPr/>
        </p:nvSpPr>
        <p:spPr>
          <a:xfrm>
            <a:off x="483260" y="6898835"/>
            <a:ext cx="4126243" cy="320636"/>
          </a:xfrm>
          <a:prstGeom prst="round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kumimoji="1" lang="ja-JP" altLang="en-US" sz="1200" b="1" dirty="0">
                <a:solidFill>
                  <a:schemeClr val="bg1"/>
                </a:solidFill>
                <a:latin typeface="HG丸ｺﾞｼｯｸM-PRO" panose="020F0600000000000000" pitchFamily="50" charset="-128"/>
                <a:ea typeface="HG丸ｺﾞｼｯｸM-PRO" panose="020F0600000000000000" pitchFamily="50" charset="-128"/>
              </a:rPr>
              <a:t>③外国人本人の声</a:t>
            </a:r>
          </a:p>
        </p:txBody>
      </p:sp>
      <p:sp>
        <p:nvSpPr>
          <p:cNvPr id="2" name="テキスト ボックス 1"/>
          <p:cNvSpPr txBox="1"/>
          <p:nvPr/>
        </p:nvSpPr>
        <p:spPr>
          <a:xfrm>
            <a:off x="6170699" y="84440"/>
            <a:ext cx="654406" cy="230832"/>
          </a:xfrm>
          <a:prstGeom prst="rect">
            <a:avLst/>
          </a:prstGeom>
          <a:noFill/>
          <a:ln>
            <a:solidFill>
              <a:schemeClr val="tx1"/>
            </a:solidFill>
          </a:ln>
        </p:spPr>
        <p:txBody>
          <a:bodyPr wrap="square" rtlCol="0">
            <a:spAutoFit/>
          </a:bodyPr>
          <a:lstStyle/>
          <a:p>
            <a:pPr algn="ctr"/>
            <a:r>
              <a:rPr kumimoji="1" lang="ja-JP" altLang="en-US" sz="900" dirty="0" smtClean="0">
                <a:latin typeface="HG丸ｺﾞｼｯｸM-PRO" panose="020F0600000000000000" pitchFamily="50" charset="-128"/>
                <a:ea typeface="HG丸ｺﾞｼｯｸM-PRO" panose="020F0600000000000000" pitchFamily="50" charset="-128"/>
              </a:rPr>
              <a:t>記載例</a:t>
            </a:r>
            <a:endParaRPr kumimoji="1" lang="ja-JP" altLang="en-US" sz="900" dirty="0">
              <a:latin typeface="HG丸ｺﾞｼｯｸM-PRO" panose="020F0600000000000000" pitchFamily="50" charset="-128"/>
              <a:ea typeface="HG丸ｺﾞｼｯｸM-PRO" panose="020F0600000000000000" pitchFamily="50" charset="-128"/>
            </a:endParaRPr>
          </a:p>
        </p:txBody>
      </p:sp>
    </p:spTree>
    <p:extLst>
      <p:ext uri="{BB962C8B-B14F-4D97-AF65-F5344CB8AC3E}">
        <p14:creationId xmlns:p14="http://schemas.microsoft.com/office/powerpoint/2010/main" val="429393320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Consolas-Verdana">
      <a:majorFont>
        <a:latin typeface="Consolas" panose="020B0609020204030204"/>
        <a:ea typeface=""/>
        <a:cs typeface=""/>
        <a:font script="Jpan" typeface="HG丸ｺﾞｼｯｸM-PRO"/>
        <a:font script="Hang" typeface="HY중고딕"/>
        <a:font script="Hans" typeface="华文楷体"/>
        <a:font script="Hant" typeface="新細明體"/>
        <a:font script="Arab" typeface="Tahoma"/>
        <a:font script="Hebr" typeface="Levenim MT"/>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Verdana" panose="020B0604030504040204"/>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8796</TotalTime>
  <Words>1016</Words>
  <Application>Microsoft Office PowerPoint</Application>
  <PresentationFormat>A4 210 x 297 mm</PresentationFormat>
  <Paragraphs>63</Paragraphs>
  <Slides>2</Slides>
  <Notes>2</Notes>
  <HiddenSlides>0</HiddenSlides>
  <MMClips>0</MMClips>
  <ScaleCrop>false</ScaleCrop>
  <HeadingPairs>
    <vt:vector size="6" baseType="variant">
      <vt:variant>
        <vt:lpstr>使用されているフォント</vt:lpstr>
      </vt:variant>
      <vt:variant>
        <vt:i4>9</vt:i4>
      </vt:variant>
      <vt:variant>
        <vt:lpstr>テーマ</vt:lpstr>
      </vt:variant>
      <vt:variant>
        <vt:i4>1</vt:i4>
      </vt:variant>
      <vt:variant>
        <vt:lpstr>スライド タイトル</vt:lpstr>
      </vt:variant>
      <vt:variant>
        <vt:i4>2</vt:i4>
      </vt:variant>
    </vt:vector>
  </HeadingPairs>
  <TitlesOfParts>
    <vt:vector size="12" baseType="lpstr">
      <vt:lpstr>HGS創英角ﾎﾟｯﾌﾟ体</vt:lpstr>
      <vt:lpstr>HG丸ｺﾞｼｯｸM-PRO</vt:lpstr>
      <vt:lpstr>ＭＳ ゴシック</vt:lpstr>
      <vt:lpstr>游ゴシック</vt:lpstr>
      <vt:lpstr>游ゴシック Light</vt:lpstr>
      <vt:lpstr>Arial</vt:lpstr>
      <vt:lpstr>Calibri</vt:lpstr>
      <vt:lpstr>Calibri Light</vt:lpstr>
      <vt:lpstr>Verdana</vt:lpstr>
      <vt:lpstr>Office テーマ</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okabe asahi</dc:creator>
  <cp:lastModifiedBy>Administrator</cp:lastModifiedBy>
  <cp:revision>553</cp:revision>
  <cp:lastPrinted>2023-06-05T08:59:12Z</cp:lastPrinted>
  <dcterms:created xsi:type="dcterms:W3CDTF">2020-02-28T01:22:41Z</dcterms:created>
  <dcterms:modified xsi:type="dcterms:W3CDTF">2023-06-05T08:59:16Z</dcterms:modified>
</cp:coreProperties>
</file>