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60" r:id="rId3"/>
    <p:sldId id="261" r:id="rId4"/>
    <p:sldId id="262" r:id="rId5"/>
    <p:sldId id="268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59C70-205B-44A8-9D7A-44B89F342171}" type="datetimeFigureOut">
              <a:rPr kumimoji="1" lang="ja-JP" altLang="en-US" smtClean="0"/>
              <a:t>2023/4/17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3C045-443C-40DB-A5C8-66C9138E36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483151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59C70-205B-44A8-9D7A-44B89F342171}" type="datetimeFigureOut">
              <a:rPr kumimoji="1" lang="ja-JP" altLang="en-US" smtClean="0"/>
              <a:t>2023/4/17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3C045-443C-40DB-A5C8-66C9138E36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406755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59C70-205B-44A8-9D7A-44B89F342171}" type="datetimeFigureOut">
              <a:rPr kumimoji="1" lang="ja-JP" altLang="en-US" smtClean="0"/>
              <a:t>2023/4/17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3C045-443C-40DB-A5C8-66C9138E36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604228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1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11540443" y="107108"/>
            <a:ext cx="619200" cy="347925"/>
          </a:xfrm>
          <a:solidFill>
            <a:schemeClr val="bg1"/>
          </a:solidFill>
          <a:ln>
            <a:solidFill>
              <a:schemeClr val="tx1"/>
            </a:solidFill>
          </a:ln>
        </p:spPr>
        <p:txBody>
          <a:bodyPr anchor="ctr"/>
          <a:lstStyle>
            <a:lvl1pPr algn="ctr">
              <a:defRPr/>
            </a:lvl1pPr>
          </a:lstStyle>
          <a:p>
            <a:pPr>
              <a:defRPr/>
            </a:pPr>
            <a:fld id="{ED70751B-34C4-41F7-9A42-B8AF8614956A}" type="slidenum">
              <a:rPr lang="en-US" altLang="ja-JP" smtClean="0"/>
              <a:pPr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8863037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1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11540443" y="107108"/>
            <a:ext cx="619200" cy="347925"/>
          </a:xfrm>
          <a:solidFill>
            <a:schemeClr val="bg1"/>
          </a:solidFill>
          <a:ln>
            <a:solidFill>
              <a:schemeClr val="tx1"/>
            </a:solidFill>
          </a:ln>
        </p:spPr>
        <p:txBody>
          <a:bodyPr anchor="ctr"/>
          <a:lstStyle>
            <a:lvl1pPr algn="ctr">
              <a:defRPr/>
            </a:lvl1pPr>
          </a:lstStyle>
          <a:p>
            <a:pPr>
              <a:defRPr/>
            </a:pPr>
            <a:fld id="{ED70751B-34C4-41F7-9A42-B8AF8614956A}" type="slidenum">
              <a:rPr lang="en-US" altLang="ja-JP" smtClean="0"/>
              <a:pPr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5126077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59C70-205B-44A8-9D7A-44B89F342171}" type="datetimeFigureOut">
              <a:rPr kumimoji="1" lang="ja-JP" altLang="en-US" smtClean="0"/>
              <a:t>2023/4/17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3C045-443C-40DB-A5C8-66C9138E36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632360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59C70-205B-44A8-9D7A-44B89F342171}" type="datetimeFigureOut">
              <a:rPr kumimoji="1" lang="ja-JP" altLang="en-US" smtClean="0"/>
              <a:t>2023/4/17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3C045-443C-40DB-A5C8-66C9138E36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841396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59C70-205B-44A8-9D7A-44B89F342171}" type="datetimeFigureOut">
              <a:rPr kumimoji="1" lang="ja-JP" altLang="en-US" smtClean="0"/>
              <a:t>2023/4/17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3C045-443C-40DB-A5C8-66C9138E36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01664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59C70-205B-44A8-9D7A-44B89F342171}" type="datetimeFigureOut">
              <a:rPr kumimoji="1" lang="ja-JP" altLang="en-US" smtClean="0"/>
              <a:t>2023/4/17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3C045-443C-40DB-A5C8-66C9138E36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981363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59C70-205B-44A8-9D7A-44B89F342171}" type="datetimeFigureOut">
              <a:rPr kumimoji="1" lang="ja-JP" altLang="en-US" smtClean="0"/>
              <a:t>2023/4/17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3C045-443C-40DB-A5C8-66C9138E36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753491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59C70-205B-44A8-9D7A-44B89F342171}" type="datetimeFigureOut">
              <a:rPr kumimoji="1" lang="ja-JP" altLang="en-US" smtClean="0"/>
              <a:t>2023/4/17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3C045-443C-40DB-A5C8-66C9138E36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71192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59C70-205B-44A8-9D7A-44B89F342171}" type="datetimeFigureOut">
              <a:rPr kumimoji="1" lang="ja-JP" altLang="en-US" smtClean="0"/>
              <a:t>2023/4/17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3C045-443C-40DB-A5C8-66C9138E36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677272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59C70-205B-44A8-9D7A-44B89F342171}" type="datetimeFigureOut">
              <a:rPr kumimoji="1" lang="ja-JP" altLang="en-US" smtClean="0"/>
              <a:t>2023/4/17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3C045-443C-40DB-A5C8-66C9138E36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205004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559C70-205B-44A8-9D7A-44B89F342171}" type="datetimeFigureOut">
              <a:rPr kumimoji="1" lang="ja-JP" altLang="en-US" smtClean="0"/>
              <a:t>2023/4/17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E3C045-443C-40DB-A5C8-66C9138E36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53594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テキスト プレースホルダー 1">
            <a:extLst>
              <a:ext uri="{FF2B5EF4-FFF2-40B4-BE49-F238E27FC236}">
                <a16:creationId xmlns:a16="http://schemas.microsoft.com/office/drawing/2014/main" id="{C00714B9-8E73-4FA3-9725-C4C6F95E21E0}"/>
              </a:ext>
            </a:extLst>
          </p:cNvPr>
          <p:cNvSpPr txBox="1">
            <a:spLocks/>
          </p:cNvSpPr>
          <p:nvPr/>
        </p:nvSpPr>
        <p:spPr bwMode="gray">
          <a:xfrm>
            <a:off x="1853192" y="1137905"/>
            <a:ext cx="8647592" cy="650239"/>
          </a:xfrm>
          <a:prstGeom prst="rect">
            <a:avLst/>
          </a:prstGeom>
        </p:spPr>
        <p:txBody>
          <a:bodyPr anchor="ctr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Meiryo UI" panose="020B0604030504040204" pitchFamily="50" charset="-128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Meiryo UI" panose="020B0604030504040204" pitchFamily="50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Meiryo UI" panose="020B0604030504040204" pitchFamily="50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Meiryo UI" panose="020B0604030504040204" pitchFamily="50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Meiryo UI" panose="020B0604030504040204" pitchFamily="50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>
              <a:buNone/>
              <a:defRPr/>
            </a:pPr>
            <a:r>
              <a:rPr lang="ja-JP" altLang="en-US" b="1" kern="0" dirty="0" smtClean="0">
                <a:solidFill>
                  <a:srgbClr val="000000"/>
                </a:solidFill>
                <a:latin typeface="Arial"/>
                <a:sym typeface="+mn-lt"/>
              </a:rPr>
              <a:t>飯塚市先端情報技術実証実験サポート事業</a:t>
            </a:r>
            <a:endParaRPr lang="ja-JP" altLang="en-US" b="1" kern="0" dirty="0">
              <a:solidFill>
                <a:srgbClr val="000000"/>
              </a:solidFill>
              <a:latin typeface="Arial"/>
              <a:sym typeface="+mn-lt"/>
            </a:endParaRP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15E7111C-FDC4-4B71-8CBA-711F2160DF3E}"/>
              </a:ext>
            </a:extLst>
          </p:cNvPr>
          <p:cNvSpPr/>
          <p:nvPr/>
        </p:nvSpPr>
        <p:spPr>
          <a:xfrm>
            <a:off x="1371600" y="2781903"/>
            <a:ext cx="4754880" cy="104947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79173">
              <a:defRPr/>
            </a:pPr>
            <a:endParaRPr lang="ja-JP" altLang="en-US" sz="1534" dirty="0">
              <a:solidFill>
                <a:srgbClr val="7030A0"/>
              </a:solidFill>
              <a:latin typeface="Calibri" panose="020F0502020204030204"/>
              <a:ea typeface="Meiryo UI" panose="020B0604030504040204" pitchFamily="50" charset="-128"/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1CD0B210-3048-4F06-9D1F-6BD9E598089A}"/>
              </a:ext>
            </a:extLst>
          </p:cNvPr>
          <p:cNvSpPr/>
          <p:nvPr/>
        </p:nvSpPr>
        <p:spPr>
          <a:xfrm>
            <a:off x="2956560" y="2781903"/>
            <a:ext cx="4527035" cy="104947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79173">
              <a:defRPr/>
            </a:pPr>
            <a:endParaRPr lang="ja-JP" altLang="en-US" sz="1534" dirty="0">
              <a:solidFill>
                <a:prstClr val="white"/>
              </a:solidFill>
              <a:latin typeface="Calibri" panose="020F0502020204030204"/>
              <a:ea typeface="Meiryo UI" panose="020B0604030504040204" pitchFamily="50" charset="-128"/>
            </a:endParaRP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7B2A8D99-332B-4CFC-9C02-648B38E0BF3B}"/>
              </a:ext>
            </a:extLst>
          </p:cNvPr>
          <p:cNvSpPr/>
          <p:nvPr/>
        </p:nvSpPr>
        <p:spPr>
          <a:xfrm>
            <a:off x="4724400" y="2781903"/>
            <a:ext cx="4032962" cy="105077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79173">
              <a:defRPr/>
            </a:pPr>
            <a:endParaRPr lang="ja-JP" altLang="en-US" sz="1534" dirty="0">
              <a:solidFill>
                <a:prstClr val="white"/>
              </a:solidFill>
              <a:latin typeface="Calibri" panose="020F0502020204030204"/>
              <a:ea typeface="Meiryo UI" panose="020B0604030504040204" pitchFamily="50" charset="-128"/>
            </a:endParaRPr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EA4EDFC8-0245-444F-A20F-ACB7674AAF78}"/>
              </a:ext>
            </a:extLst>
          </p:cNvPr>
          <p:cNvSpPr/>
          <p:nvPr/>
        </p:nvSpPr>
        <p:spPr>
          <a:xfrm>
            <a:off x="6298908" y="2781903"/>
            <a:ext cx="3732220" cy="104947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79173">
              <a:defRPr/>
            </a:pPr>
            <a:endParaRPr lang="ja-JP" altLang="en-US" sz="1534" dirty="0">
              <a:solidFill>
                <a:prstClr val="white"/>
              </a:solidFill>
              <a:latin typeface="Calibri" panose="020F0502020204030204"/>
              <a:ea typeface="Meiryo UI" panose="020B0604030504040204" pitchFamily="50" charset="-128"/>
            </a:endParaRPr>
          </a:p>
        </p:txBody>
      </p:sp>
      <p:sp>
        <p:nvSpPr>
          <p:cNvPr id="14" name="テキスト 981"/>
          <p:cNvSpPr txBox="1"/>
          <p:nvPr/>
        </p:nvSpPr>
        <p:spPr>
          <a:xfrm>
            <a:off x="8757362" y="73499"/>
            <a:ext cx="228279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ja-JP" altLang="en-US" sz="3200" b="1" dirty="0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実績報告書</a:t>
            </a:r>
            <a:endParaRPr sz="3200" b="1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5" name="スライド番号プレースホルダー 1">
            <a:extLst>
              <a:ext uri="{FF2B5EF4-FFF2-40B4-BE49-F238E27FC236}">
                <a16:creationId xmlns:a16="http://schemas.microsoft.com/office/drawing/2014/main" id="{80E6BA27-6730-4BAC-8EA9-DEE87D78CC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64243" y="112331"/>
            <a:ext cx="619200" cy="347925"/>
          </a:xfrm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D70751B-34C4-41F7-9A42-B8AF8614956A}" type="slidenum">
              <a:rPr lang="en-US" altLang="ja-JP" sz="1400">
                <a:solidFill>
                  <a:srgbClr val="000000"/>
                </a:solidFill>
                <a:latin typeface="Arial" panose="020B0604020202020204" pitchFamily="34" charset="0"/>
                <a:ea typeface="Meiryo UI" panose="020B0604030504040204" pitchFamily="50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en-US" altLang="ja-JP" sz="1400" dirty="0">
              <a:solidFill>
                <a:srgbClr val="000000"/>
              </a:solidFill>
              <a:latin typeface="Arial" panose="020B0604020202020204" pitchFamily="34" charset="0"/>
              <a:ea typeface="Meiryo UI" panose="020B0604030504040204" pitchFamily="50" charset="-128"/>
            </a:endParaRPr>
          </a:p>
        </p:txBody>
      </p:sp>
      <p:sp>
        <p:nvSpPr>
          <p:cNvPr id="17" name="テキスト プレースホルダー 1">
            <a:extLst>
              <a:ext uri="{FF2B5EF4-FFF2-40B4-BE49-F238E27FC236}">
                <a16:creationId xmlns:a16="http://schemas.microsoft.com/office/drawing/2014/main" id="{C00714B9-8E73-4FA3-9725-C4C6F95E21E0}"/>
              </a:ext>
            </a:extLst>
          </p:cNvPr>
          <p:cNvSpPr txBox="1">
            <a:spLocks/>
          </p:cNvSpPr>
          <p:nvPr/>
        </p:nvSpPr>
        <p:spPr bwMode="gray">
          <a:xfrm>
            <a:off x="1345921" y="2145592"/>
            <a:ext cx="9291599" cy="588611"/>
          </a:xfrm>
          <a:prstGeom prst="rect">
            <a:avLst/>
          </a:prstGeom>
        </p:spPr>
        <p:txBody>
          <a:bodyPr anchor="ctr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Meiryo UI" panose="020B0604030504040204" pitchFamily="50" charset="-128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Meiryo UI" panose="020B0604030504040204" pitchFamily="50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Meiryo UI" panose="020B0604030504040204" pitchFamily="50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Meiryo UI" panose="020B0604030504040204" pitchFamily="50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Meiryo UI" panose="020B0604030504040204" pitchFamily="50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>
              <a:buNone/>
              <a:defRPr/>
            </a:pPr>
            <a:r>
              <a:rPr lang="ja-JP" altLang="en-US" sz="2800" kern="0" dirty="0" smtClean="0">
                <a:solidFill>
                  <a:srgbClr val="000000"/>
                </a:solidFill>
                <a:latin typeface="Arial"/>
                <a:sym typeface="+mn-lt"/>
              </a:rPr>
              <a:t>提案事業名</a:t>
            </a:r>
            <a:r>
              <a:rPr lang="ja-JP" altLang="en-US" sz="2800" kern="0" dirty="0" smtClean="0">
                <a:solidFill>
                  <a:schemeClr val="bg1">
                    <a:lumMod val="65000"/>
                  </a:schemeClr>
                </a:solidFill>
                <a:latin typeface="Arial"/>
                <a:sym typeface="+mn-lt"/>
              </a:rPr>
              <a:t>（プロジェクト名）</a:t>
            </a:r>
            <a:endParaRPr lang="ja-JP" altLang="en-US" sz="2800" kern="0" dirty="0">
              <a:solidFill>
                <a:schemeClr val="bg1">
                  <a:lumMod val="65000"/>
                </a:schemeClr>
              </a:solidFill>
              <a:latin typeface="Arial"/>
              <a:sym typeface="+mn-lt"/>
            </a:endParaRPr>
          </a:p>
        </p:txBody>
      </p:sp>
      <p:sp>
        <p:nvSpPr>
          <p:cNvPr id="19" name="Rectangle 66">
            <a:extLst>
              <a:ext uri="{FF2B5EF4-FFF2-40B4-BE49-F238E27FC236}">
                <a16:creationId xmlns:a16="http://schemas.microsoft.com/office/drawing/2014/main" id="{311CD725-862A-4B2C-92C9-43BFB118825C}"/>
              </a:ext>
            </a:extLst>
          </p:cNvPr>
          <p:cNvSpPr>
            <a:spLocks noChangeArrowheads="1"/>
          </p:cNvSpPr>
          <p:nvPr/>
        </p:nvSpPr>
        <p:spPr>
          <a:xfrm>
            <a:off x="1528801" y="3262554"/>
            <a:ext cx="8769854" cy="1592475"/>
          </a:xfrm>
          <a:prstGeom prst="rect">
            <a:avLst/>
          </a:prstGeom>
          <a:noFill/>
          <a:ln w="19050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dirty="0"/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C90A6347-16BA-44A1-9BAC-3E0EB3D113AB}"/>
              </a:ext>
            </a:extLst>
          </p:cNvPr>
          <p:cNvSpPr txBox="1"/>
          <p:nvPr/>
        </p:nvSpPr>
        <p:spPr>
          <a:xfrm>
            <a:off x="1613669" y="3756282"/>
            <a:ext cx="8702647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24000" indent="-324000">
              <a:lnSpc>
                <a:spcPts val="2000"/>
              </a:lnSpc>
            </a:pPr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□　</a:t>
            </a:r>
            <a:r>
              <a:rPr kumimoji="1"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経費支援　（別途「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補助の対象経費となる</a:t>
            </a:r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収支決算書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」</a:t>
            </a:r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も提出してください。）</a:t>
            </a:r>
            <a:endParaRPr kumimoji="1" lang="en-US" altLang="ja-JP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324000" indent="-324000">
              <a:lnSpc>
                <a:spcPts val="2000"/>
              </a:lnSpc>
            </a:pPr>
            <a:endParaRPr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324000" indent="-324000">
              <a:lnSpc>
                <a:spcPts val="2000"/>
              </a:lnSpc>
            </a:pPr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□　</a:t>
            </a:r>
            <a:r>
              <a:rPr kumimoji="1"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経費以外の支援</a:t>
            </a:r>
            <a:endParaRPr kumimoji="1"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E7360B54-AF94-4136-9A89-D3074D26BE1E}"/>
              </a:ext>
            </a:extLst>
          </p:cNvPr>
          <p:cNvSpPr txBox="1"/>
          <p:nvPr/>
        </p:nvSpPr>
        <p:spPr>
          <a:xfrm>
            <a:off x="1613669" y="3324752"/>
            <a:ext cx="87187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＜支援内容＞</a:t>
            </a:r>
            <a:endParaRPr kumimoji="1"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3" name="テキスト プレースホルダー 1">
            <a:extLst>
              <a:ext uri="{FF2B5EF4-FFF2-40B4-BE49-F238E27FC236}">
                <a16:creationId xmlns:a16="http://schemas.microsoft.com/office/drawing/2014/main" id="{C00714B9-8E73-4FA3-9725-C4C6F95E21E0}"/>
              </a:ext>
            </a:extLst>
          </p:cNvPr>
          <p:cNvSpPr txBox="1">
            <a:spLocks/>
          </p:cNvSpPr>
          <p:nvPr/>
        </p:nvSpPr>
        <p:spPr bwMode="gray">
          <a:xfrm>
            <a:off x="4557502" y="5274298"/>
            <a:ext cx="6826778" cy="650239"/>
          </a:xfrm>
          <a:prstGeom prst="rect">
            <a:avLst/>
          </a:prstGeom>
        </p:spPr>
        <p:txBody>
          <a:bodyPr anchor="ctr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Meiryo UI" panose="020B0604030504040204" pitchFamily="50" charset="-128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Meiryo UI" panose="020B0604030504040204" pitchFamily="50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Meiryo UI" panose="020B0604030504040204" pitchFamily="50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Meiryo UI" panose="020B0604030504040204" pitchFamily="50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Meiryo UI" panose="020B0604030504040204" pitchFamily="50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>
              <a:buNone/>
              <a:defRPr/>
            </a:pPr>
            <a:r>
              <a:rPr lang="ja-JP" altLang="en-US" sz="2400" kern="0" dirty="0" smtClean="0">
                <a:solidFill>
                  <a:schemeClr val="bg1">
                    <a:lumMod val="65000"/>
                  </a:schemeClr>
                </a:solidFill>
                <a:latin typeface="Arial"/>
                <a:sym typeface="+mn-lt"/>
              </a:rPr>
              <a:t>○○○○○○○○○　株式会社</a:t>
            </a:r>
            <a:endParaRPr lang="ja-JP" altLang="en-US" sz="2400" kern="0" dirty="0">
              <a:solidFill>
                <a:schemeClr val="bg1">
                  <a:lumMod val="65000"/>
                </a:schemeClr>
              </a:solidFill>
              <a:latin typeface="Arial"/>
              <a:sym typeface="+mn-lt"/>
            </a:endParaRPr>
          </a:p>
        </p:txBody>
      </p:sp>
      <p:sp>
        <p:nvSpPr>
          <p:cNvPr id="24" name="テキスト プレースホルダー 1">
            <a:extLst>
              <a:ext uri="{FF2B5EF4-FFF2-40B4-BE49-F238E27FC236}">
                <a16:creationId xmlns:a16="http://schemas.microsoft.com/office/drawing/2014/main" id="{C00714B9-8E73-4FA3-9725-C4C6F95E21E0}"/>
              </a:ext>
            </a:extLst>
          </p:cNvPr>
          <p:cNvSpPr txBox="1">
            <a:spLocks/>
          </p:cNvSpPr>
          <p:nvPr/>
        </p:nvSpPr>
        <p:spPr bwMode="gray">
          <a:xfrm>
            <a:off x="2052219" y="5937402"/>
            <a:ext cx="8280244" cy="650239"/>
          </a:xfrm>
          <a:prstGeom prst="rect">
            <a:avLst/>
          </a:prstGeom>
        </p:spPr>
        <p:txBody>
          <a:bodyPr anchor="ctr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Meiryo UI" panose="020B0604030504040204" pitchFamily="50" charset="-128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Meiryo UI" panose="020B0604030504040204" pitchFamily="50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Meiryo UI" panose="020B0604030504040204" pitchFamily="50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Meiryo UI" panose="020B0604030504040204" pitchFamily="50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Meiryo UI" panose="020B0604030504040204" pitchFamily="50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>
              <a:buNone/>
              <a:defRPr/>
            </a:pPr>
            <a:r>
              <a:rPr lang="ja-JP" altLang="en-US" sz="2400" kern="0" dirty="0" smtClean="0">
                <a:latin typeface="Arial"/>
                <a:sym typeface="+mn-lt"/>
              </a:rPr>
              <a:t>本様式は適宜、ページ数、レイアウト等変更して構いません。</a:t>
            </a:r>
            <a:endParaRPr lang="ja-JP" altLang="en-US" sz="2400" kern="0" dirty="0">
              <a:latin typeface="Arial"/>
              <a:sym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219485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スライド番号プレースホルダー 2">
            <a:extLst>
              <a:ext uri="{FF2B5EF4-FFF2-40B4-BE49-F238E27FC236}">
                <a16:creationId xmlns:a16="http://schemas.microsoft.com/office/drawing/2014/main" id="{9CC1C640-D413-45BB-82FC-479BFD55E4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61008" y="202983"/>
            <a:ext cx="464400" cy="347925"/>
          </a:xfrm>
        </p:spPr>
        <p:txBody>
          <a:bodyPr/>
          <a:lstStyle/>
          <a:p>
            <a:pPr>
              <a:defRPr/>
            </a:pPr>
            <a:fld id="{ED70751B-34C4-41F7-9A42-B8AF8614956A}" type="slidenum">
              <a:rPr lang="en-US" altLang="ja-JP" sz="1600" smtClean="0"/>
              <a:pPr>
                <a:defRPr/>
              </a:pPr>
              <a:t>2</a:t>
            </a:fld>
            <a:endParaRPr lang="en-US" altLang="ja-JP" sz="1600" dirty="0"/>
          </a:p>
        </p:txBody>
      </p:sp>
      <p:sp>
        <p:nvSpPr>
          <p:cNvPr id="9" name="テキスト プレースホルダー 1">
            <a:extLst>
              <a:ext uri="{FF2B5EF4-FFF2-40B4-BE49-F238E27FC236}">
                <a16:creationId xmlns:a16="http://schemas.microsoft.com/office/drawing/2014/main" id="{C00714B9-8E73-4FA3-9725-C4C6F95E21E0}"/>
              </a:ext>
            </a:extLst>
          </p:cNvPr>
          <p:cNvSpPr txBox="1">
            <a:spLocks/>
          </p:cNvSpPr>
          <p:nvPr/>
        </p:nvSpPr>
        <p:spPr bwMode="gray">
          <a:xfrm>
            <a:off x="557792" y="376945"/>
            <a:ext cx="8647592" cy="650239"/>
          </a:xfrm>
          <a:prstGeom prst="rect">
            <a:avLst/>
          </a:prstGeom>
        </p:spPr>
        <p:txBody>
          <a:bodyPr anchor="ctr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Meiryo UI" panose="020B0604030504040204" pitchFamily="50" charset="-128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Meiryo UI" panose="020B0604030504040204" pitchFamily="50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Meiryo UI" panose="020B0604030504040204" pitchFamily="50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Meiryo UI" panose="020B0604030504040204" pitchFamily="50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Meiryo UI" panose="020B0604030504040204" pitchFamily="50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>
              <a:buNone/>
              <a:defRPr/>
            </a:pPr>
            <a:r>
              <a:rPr lang="ja-JP" altLang="en-US" kern="0" dirty="0" smtClean="0">
                <a:solidFill>
                  <a:srgbClr val="000000"/>
                </a:solidFill>
                <a:latin typeface="Arial"/>
                <a:sym typeface="+mn-lt"/>
              </a:rPr>
              <a:t>１　事業実施内容</a:t>
            </a:r>
            <a:endParaRPr lang="ja-JP" altLang="en-US" kern="0" dirty="0">
              <a:solidFill>
                <a:srgbClr val="000000"/>
              </a:solidFill>
              <a:latin typeface="Arial"/>
              <a:sym typeface="+mn-lt"/>
            </a:endParaRPr>
          </a:p>
        </p:txBody>
      </p:sp>
      <p:sp>
        <p:nvSpPr>
          <p:cNvPr id="10" name="Rectangle 66">
            <a:extLst>
              <a:ext uri="{FF2B5EF4-FFF2-40B4-BE49-F238E27FC236}">
                <a16:creationId xmlns:a16="http://schemas.microsoft.com/office/drawing/2014/main" id="{311CD725-862A-4B2C-92C9-43BFB118825C}"/>
              </a:ext>
            </a:extLst>
          </p:cNvPr>
          <p:cNvSpPr>
            <a:spLocks noChangeArrowheads="1"/>
          </p:cNvSpPr>
          <p:nvPr/>
        </p:nvSpPr>
        <p:spPr>
          <a:xfrm>
            <a:off x="435530" y="1027185"/>
            <a:ext cx="11421190" cy="1304536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endParaRPr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701040" y="1432560"/>
            <a:ext cx="108599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dirty="0" smtClean="0">
                <a:solidFill>
                  <a:schemeClr val="bg1">
                    <a:lumMod val="6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・実施方法、実施日程などを含めて具体的に記載してください</a:t>
            </a:r>
            <a:endParaRPr kumimoji="1" lang="ja-JP" altLang="en-US" sz="2000" dirty="0">
              <a:solidFill>
                <a:schemeClr val="bg1">
                  <a:lumMod val="6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17398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スライド番号プレースホルダー 2">
            <a:extLst>
              <a:ext uri="{FF2B5EF4-FFF2-40B4-BE49-F238E27FC236}">
                <a16:creationId xmlns:a16="http://schemas.microsoft.com/office/drawing/2014/main" id="{9CC1C640-D413-45BB-82FC-479BFD55E4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61008" y="202983"/>
            <a:ext cx="464400" cy="347925"/>
          </a:xfrm>
        </p:spPr>
        <p:txBody>
          <a:bodyPr/>
          <a:lstStyle/>
          <a:p>
            <a:pPr>
              <a:defRPr/>
            </a:pPr>
            <a:fld id="{ED70751B-34C4-41F7-9A42-B8AF8614956A}" type="slidenum">
              <a:rPr lang="en-US" altLang="ja-JP" sz="1600" smtClean="0"/>
              <a:pPr>
                <a:defRPr/>
              </a:pPr>
              <a:t>3</a:t>
            </a:fld>
            <a:endParaRPr lang="en-US" altLang="ja-JP" sz="1600" dirty="0"/>
          </a:p>
        </p:txBody>
      </p:sp>
      <p:sp>
        <p:nvSpPr>
          <p:cNvPr id="9" name="テキスト プレースホルダー 1">
            <a:extLst>
              <a:ext uri="{FF2B5EF4-FFF2-40B4-BE49-F238E27FC236}">
                <a16:creationId xmlns:a16="http://schemas.microsoft.com/office/drawing/2014/main" id="{C00714B9-8E73-4FA3-9725-C4C6F95E21E0}"/>
              </a:ext>
            </a:extLst>
          </p:cNvPr>
          <p:cNvSpPr txBox="1">
            <a:spLocks/>
          </p:cNvSpPr>
          <p:nvPr/>
        </p:nvSpPr>
        <p:spPr bwMode="gray">
          <a:xfrm>
            <a:off x="557792" y="376945"/>
            <a:ext cx="8647592" cy="650239"/>
          </a:xfrm>
          <a:prstGeom prst="rect">
            <a:avLst/>
          </a:prstGeom>
        </p:spPr>
        <p:txBody>
          <a:bodyPr anchor="ctr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Meiryo UI" panose="020B0604030504040204" pitchFamily="50" charset="-128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Meiryo UI" panose="020B0604030504040204" pitchFamily="50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Meiryo UI" panose="020B0604030504040204" pitchFamily="50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Meiryo UI" panose="020B0604030504040204" pitchFamily="50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Meiryo UI" panose="020B0604030504040204" pitchFamily="50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>
              <a:buNone/>
              <a:defRPr/>
            </a:pPr>
            <a:r>
              <a:rPr lang="en-US" altLang="ja-JP" kern="0" dirty="0" smtClean="0">
                <a:solidFill>
                  <a:srgbClr val="000000"/>
                </a:solidFill>
                <a:latin typeface="Arial"/>
                <a:sym typeface="+mn-lt"/>
              </a:rPr>
              <a:t>2</a:t>
            </a:r>
            <a:r>
              <a:rPr lang="ja-JP" altLang="en-US" kern="0" dirty="0" smtClean="0">
                <a:solidFill>
                  <a:srgbClr val="000000"/>
                </a:solidFill>
                <a:latin typeface="Arial"/>
                <a:sym typeface="+mn-lt"/>
              </a:rPr>
              <a:t>　サポート事業の実施によって得られた成果</a:t>
            </a:r>
            <a:endParaRPr lang="ja-JP" altLang="en-US" kern="0" dirty="0">
              <a:solidFill>
                <a:srgbClr val="000000"/>
              </a:solidFill>
              <a:latin typeface="Arial"/>
              <a:sym typeface="+mn-lt"/>
            </a:endParaRPr>
          </a:p>
        </p:txBody>
      </p:sp>
      <p:sp>
        <p:nvSpPr>
          <p:cNvPr id="10" name="Rectangle 66">
            <a:extLst>
              <a:ext uri="{FF2B5EF4-FFF2-40B4-BE49-F238E27FC236}">
                <a16:creationId xmlns:a16="http://schemas.microsoft.com/office/drawing/2014/main" id="{311CD725-862A-4B2C-92C9-43BFB118825C}"/>
              </a:ext>
            </a:extLst>
          </p:cNvPr>
          <p:cNvSpPr>
            <a:spLocks noChangeArrowheads="1"/>
          </p:cNvSpPr>
          <p:nvPr/>
        </p:nvSpPr>
        <p:spPr>
          <a:xfrm>
            <a:off x="435530" y="1027185"/>
            <a:ext cx="11421190" cy="1304536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endParaRPr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701040" y="1479398"/>
            <a:ext cx="108599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dirty="0" smtClean="0">
                <a:solidFill>
                  <a:schemeClr val="bg1">
                    <a:lumMod val="6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・定量、定性の両面から具体的に記載</a:t>
            </a:r>
            <a:endParaRPr kumimoji="1" lang="en-US" altLang="ja-JP" sz="2000" dirty="0" smtClean="0">
              <a:solidFill>
                <a:schemeClr val="bg1">
                  <a:lumMod val="6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13" name="表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08562631"/>
              </p:ext>
            </p:extLst>
          </p:nvPr>
        </p:nvGraphicFramePr>
        <p:xfrm>
          <a:off x="701040" y="3906145"/>
          <a:ext cx="7132459" cy="26734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807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4982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8045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2143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87013">
                <a:tc>
                  <a:txBody>
                    <a:bodyPr/>
                    <a:lstStyle/>
                    <a:p>
                      <a:pPr marL="87313" lvl="1" indent="0" algn="l"/>
                      <a:r>
                        <a:rPr kumimoji="1" lang="ja-JP" altLang="en-US" sz="16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種類</a:t>
                      </a:r>
                      <a:endParaRPr kumimoji="1" lang="ja-JP" altLang="en-US" sz="16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87313" lvl="1" indent="0" algn="l"/>
                      <a:r>
                        <a:rPr kumimoji="1" lang="ja-JP" altLang="en-US" sz="16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取得済</a:t>
                      </a:r>
                      <a:endParaRPr kumimoji="1" lang="en-US" altLang="ja-JP" sz="16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87313" lvl="1" indent="0" algn="l"/>
                      <a:r>
                        <a:rPr kumimoji="1" lang="ja-JP" altLang="en-US" sz="16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出願中</a:t>
                      </a:r>
                      <a:endParaRPr kumimoji="1" lang="ja-JP" altLang="en-US" sz="16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87313" lvl="1" indent="0" algn="l"/>
                      <a:r>
                        <a:rPr kumimoji="1" lang="ja-JP" altLang="en-US" sz="16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登録年月日</a:t>
                      </a:r>
                      <a:endParaRPr kumimoji="1" lang="en-US" altLang="ja-JP" sz="16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87313" lvl="1" indent="0" algn="l"/>
                      <a:r>
                        <a:rPr kumimoji="1" lang="ja-JP" altLang="en-US" sz="16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出願年月日</a:t>
                      </a:r>
                      <a:endParaRPr kumimoji="1" lang="ja-JP" altLang="en-US" sz="16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1" algn="l"/>
                      <a:r>
                        <a:rPr kumimoji="1" lang="ja-JP" altLang="en-US" sz="1600" b="1" i="0" u="none" strike="noStrike" kern="1200" baseline="0" dirty="0" smtClean="0">
                          <a:solidFill>
                            <a:schemeClr val="lt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内容（名称、概要等）</a:t>
                      </a:r>
                      <a:endParaRPr kumimoji="1" lang="ja-JP" altLang="en-US" sz="16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9974">
                <a:tc>
                  <a:txBody>
                    <a:bodyPr/>
                    <a:lstStyle/>
                    <a:p>
                      <a:endParaRPr kumimoji="1" lang="ja-JP" altLang="en-US" sz="1600" dirty="0">
                        <a:solidFill>
                          <a:schemeClr val="bg1">
                            <a:lumMod val="50000"/>
                          </a:schemeClr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6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6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60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8189">
                <a:tc>
                  <a:txBody>
                    <a:bodyPr/>
                    <a:lstStyle/>
                    <a:p>
                      <a:pPr algn="ctr"/>
                      <a:endParaRPr kumimoji="1" lang="ja-JP" altLang="en-US" sz="16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6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6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6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18560">
                <a:tc>
                  <a:txBody>
                    <a:bodyPr/>
                    <a:lstStyle/>
                    <a:p>
                      <a:endParaRPr kumimoji="1" lang="ja-JP" altLang="en-US" sz="1600" dirty="0">
                        <a:solidFill>
                          <a:schemeClr val="bg1">
                            <a:lumMod val="50000"/>
                          </a:schemeClr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6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6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6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7284">
                <a:tc>
                  <a:txBody>
                    <a:bodyPr/>
                    <a:lstStyle/>
                    <a:p>
                      <a:pPr algn="ctr"/>
                      <a:endParaRPr kumimoji="1" lang="ja-JP" altLang="en-US" sz="16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6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6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6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91288">
                <a:tc>
                  <a:txBody>
                    <a:bodyPr/>
                    <a:lstStyle/>
                    <a:p>
                      <a:pPr algn="ctr"/>
                      <a:endParaRPr kumimoji="1" lang="ja-JP" altLang="en-US" sz="16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6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6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6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4" name="テキスト ボックス 13"/>
          <p:cNvSpPr txBox="1"/>
          <p:nvPr/>
        </p:nvSpPr>
        <p:spPr>
          <a:xfrm>
            <a:off x="557792" y="3361598"/>
            <a:ext cx="108599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dirty="0" smtClean="0">
                <a:solidFill>
                  <a:schemeClr val="bg1">
                    <a:lumMod val="6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・本事業に係る特許件、実用新案権等の取得・出願状況（なければ削除してください）</a:t>
            </a:r>
            <a:endParaRPr kumimoji="1" lang="ja-JP" altLang="en-US" sz="2000" dirty="0">
              <a:solidFill>
                <a:schemeClr val="bg1">
                  <a:lumMod val="6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55201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スライド番号プレースホルダー 2">
            <a:extLst>
              <a:ext uri="{FF2B5EF4-FFF2-40B4-BE49-F238E27FC236}">
                <a16:creationId xmlns:a16="http://schemas.microsoft.com/office/drawing/2014/main" id="{9CC1C640-D413-45BB-82FC-479BFD55E4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61008" y="202983"/>
            <a:ext cx="464400" cy="347925"/>
          </a:xfrm>
        </p:spPr>
        <p:txBody>
          <a:bodyPr/>
          <a:lstStyle/>
          <a:p>
            <a:pPr>
              <a:defRPr/>
            </a:pPr>
            <a:fld id="{ED70751B-34C4-41F7-9A42-B8AF8614956A}" type="slidenum">
              <a:rPr lang="en-US" altLang="ja-JP" sz="1800" smtClean="0"/>
              <a:pPr>
                <a:defRPr/>
              </a:pPr>
              <a:t>4</a:t>
            </a:fld>
            <a:endParaRPr lang="en-US" altLang="ja-JP" sz="1800" dirty="0"/>
          </a:p>
        </p:txBody>
      </p:sp>
      <p:sp>
        <p:nvSpPr>
          <p:cNvPr id="9" name="テキスト プレースホルダー 1">
            <a:extLst>
              <a:ext uri="{FF2B5EF4-FFF2-40B4-BE49-F238E27FC236}">
                <a16:creationId xmlns:a16="http://schemas.microsoft.com/office/drawing/2014/main" id="{C00714B9-8E73-4FA3-9725-C4C6F95E21E0}"/>
              </a:ext>
            </a:extLst>
          </p:cNvPr>
          <p:cNvSpPr txBox="1">
            <a:spLocks/>
          </p:cNvSpPr>
          <p:nvPr/>
        </p:nvSpPr>
        <p:spPr bwMode="gray">
          <a:xfrm>
            <a:off x="557792" y="376945"/>
            <a:ext cx="8647592" cy="650239"/>
          </a:xfrm>
          <a:prstGeom prst="rect">
            <a:avLst/>
          </a:prstGeom>
        </p:spPr>
        <p:txBody>
          <a:bodyPr anchor="ctr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Meiryo UI" panose="020B0604030504040204" pitchFamily="50" charset="-128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Meiryo UI" panose="020B0604030504040204" pitchFamily="50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Meiryo UI" panose="020B0604030504040204" pitchFamily="50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Meiryo UI" panose="020B0604030504040204" pitchFamily="50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Meiryo UI" panose="020B0604030504040204" pitchFamily="50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>
              <a:buNone/>
              <a:defRPr/>
            </a:pPr>
            <a:r>
              <a:rPr lang="ja-JP" altLang="en-US" kern="0" dirty="0" smtClean="0">
                <a:solidFill>
                  <a:srgbClr val="000000"/>
                </a:solidFill>
                <a:latin typeface="Arial"/>
                <a:sym typeface="+mn-lt"/>
              </a:rPr>
              <a:t>３　事業化の見込と今後の展開</a:t>
            </a:r>
            <a:endParaRPr lang="ja-JP" altLang="en-US" kern="0" dirty="0">
              <a:solidFill>
                <a:srgbClr val="000000"/>
              </a:solidFill>
              <a:latin typeface="Arial"/>
              <a:sym typeface="+mn-lt"/>
            </a:endParaRPr>
          </a:p>
        </p:txBody>
      </p:sp>
      <p:sp>
        <p:nvSpPr>
          <p:cNvPr id="10" name="Rectangle 66">
            <a:extLst>
              <a:ext uri="{FF2B5EF4-FFF2-40B4-BE49-F238E27FC236}">
                <a16:creationId xmlns:a16="http://schemas.microsoft.com/office/drawing/2014/main" id="{311CD725-862A-4B2C-92C9-43BFB118825C}"/>
              </a:ext>
            </a:extLst>
          </p:cNvPr>
          <p:cNvSpPr>
            <a:spLocks noChangeArrowheads="1"/>
          </p:cNvSpPr>
          <p:nvPr/>
        </p:nvSpPr>
        <p:spPr>
          <a:xfrm>
            <a:off x="435530" y="1027185"/>
            <a:ext cx="11421190" cy="1304536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endParaRPr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80982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スライド番号プレースホルダー 2">
            <a:extLst>
              <a:ext uri="{FF2B5EF4-FFF2-40B4-BE49-F238E27FC236}">
                <a16:creationId xmlns:a16="http://schemas.microsoft.com/office/drawing/2014/main" id="{9CC1C640-D413-45BB-82FC-479BFD55E4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61008" y="202983"/>
            <a:ext cx="464400" cy="347925"/>
          </a:xfrm>
        </p:spPr>
        <p:txBody>
          <a:bodyPr/>
          <a:lstStyle/>
          <a:p>
            <a:pPr>
              <a:defRPr/>
            </a:pPr>
            <a:fld id="{ED70751B-34C4-41F7-9A42-B8AF8614956A}" type="slidenum">
              <a:rPr lang="en-US" altLang="ja-JP" sz="1600" smtClean="0"/>
              <a:pPr>
                <a:defRPr/>
              </a:pPr>
              <a:t>5</a:t>
            </a:fld>
            <a:endParaRPr lang="en-US" altLang="ja-JP" sz="1600" dirty="0"/>
          </a:p>
        </p:txBody>
      </p:sp>
      <p:sp>
        <p:nvSpPr>
          <p:cNvPr id="9" name="テキスト プレースホルダー 1">
            <a:extLst>
              <a:ext uri="{FF2B5EF4-FFF2-40B4-BE49-F238E27FC236}">
                <a16:creationId xmlns:a16="http://schemas.microsoft.com/office/drawing/2014/main" id="{C00714B9-8E73-4FA3-9725-C4C6F95E21E0}"/>
              </a:ext>
            </a:extLst>
          </p:cNvPr>
          <p:cNvSpPr txBox="1">
            <a:spLocks/>
          </p:cNvSpPr>
          <p:nvPr/>
        </p:nvSpPr>
        <p:spPr bwMode="gray">
          <a:xfrm>
            <a:off x="417893" y="225788"/>
            <a:ext cx="9747048" cy="650239"/>
          </a:xfrm>
          <a:prstGeom prst="rect">
            <a:avLst/>
          </a:prstGeom>
        </p:spPr>
        <p:txBody>
          <a:bodyPr anchor="ctr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Meiryo UI" panose="020B0604030504040204" pitchFamily="50" charset="-128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Meiryo UI" panose="020B0604030504040204" pitchFamily="50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Meiryo UI" panose="020B0604030504040204" pitchFamily="50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Meiryo UI" panose="020B0604030504040204" pitchFamily="50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Meiryo UI" panose="020B0604030504040204" pitchFamily="50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>
              <a:buNone/>
              <a:defRPr/>
            </a:pPr>
            <a:r>
              <a:rPr lang="ja-JP" altLang="en-US" kern="0" dirty="0" smtClean="0">
                <a:solidFill>
                  <a:srgbClr val="000000"/>
                </a:solidFill>
                <a:latin typeface="Arial"/>
                <a:sym typeface="+mn-lt"/>
              </a:rPr>
              <a:t>４　</a:t>
            </a:r>
            <a:r>
              <a:rPr lang="ja-JP" altLang="en-US" dirty="0"/>
              <a:t>実証実験における</a:t>
            </a:r>
            <a:r>
              <a:rPr lang="ja-JP" altLang="en-US" dirty="0" smtClean="0"/>
              <a:t>収支決算書</a:t>
            </a:r>
            <a:r>
              <a:rPr lang="ja-JP" altLang="en-US" sz="1800" dirty="0" smtClean="0"/>
              <a:t>　　</a:t>
            </a:r>
            <a:endParaRPr lang="en-US" altLang="ja-JP" sz="1800" dirty="0" smtClean="0"/>
          </a:p>
          <a:p>
            <a:pPr marL="0" indent="0">
              <a:buNone/>
              <a:defRPr/>
            </a:pPr>
            <a:r>
              <a:rPr lang="ja-JP" altLang="en-US" sz="1800" dirty="0" smtClean="0"/>
              <a:t>　　</a:t>
            </a:r>
            <a:r>
              <a:rPr lang="en-US" altLang="ja-JP" sz="1800" dirty="0" smtClean="0"/>
              <a:t>※</a:t>
            </a:r>
            <a:r>
              <a:rPr lang="ja-JP" altLang="en-US" sz="1800" dirty="0" smtClean="0"/>
              <a:t>任意の様式を利用しても構いません。その際は「別添のとおり」と記載してください</a:t>
            </a:r>
            <a:endParaRPr lang="ja-JP" altLang="en-US" kern="0" dirty="0">
              <a:solidFill>
                <a:srgbClr val="000000"/>
              </a:solidFill>
              <a:latin typeface="Arial"/>
              <a:sym typeface="+mn-lt"/>
            </a:endParaRPr>
          </a:p>
        </p:txBody>
      </p:sp>
      <p:sp>
        <p:nvSpPr>
          <p:cNvPr id="10" name="Rectangle 66">
            <a:extLst>
              <a:ext uri="{FF2B5EF4-FFF2-40B4-BE49-F238E27FC236}">
                <a16:creationId xmlns:a16="http://schemas.microsoft.com/office/drawing/2014/main" id="{311CD725-862A-4B2C-92C9-43BFB118825C}"/>
              </a:ext>
            </a:extLst>
          </p:cNvPr>
          <p:cNvSpPr>
            <a:spLocks noChangeArrowheads="1"/>
          </p:cNvSpPr>
          <p:nvPr/>
        </p:nvSpPr>
        <p:spPr>
          <a:xfrm>
            <a:off x="435530" y="1027185"/>
            <a:ext cx="11421190" cy="1304536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endParaRPr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716141" y="1008282"/>
            <a:ext cx="1085996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dirty="0" smtClean="0">
                <a:solidFill>
                  <a:schemeClr val="bg1">
                    <a:lumMod val="6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・実証実験の準備・実施等にかかる収支決算額を記載してください。</a:t>
            </a:r>
          </a:p>
          <a:p>
            <a:r>
              <a:rPr lang="ja-JP" altLang="en-US" sz="2000" dirty="0" smtClean="0">
                <a:solidFill>
                  <a:schemeClr val="bg1">
                    <a:lumMod val="6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・収支がマイナス部分になる場合、どのように調達等を行うか、備考欄に記載してください。</a:t>
            </a:r>
            <a:endParaRPr lang="en-US" altLang="ja-JP" sz="2000" dirty="0" smtClean="0">
              <a:solidFill>
                <a:schemeClr val="bg1">
                  <a:lumMod val="6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2000" dirty="0">
                <a:solidFill>
                  <a:schemeClr val="bg1">
                    <a:lumMod val="6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2000" dirty="0" smtClean="0">
                <a:solidFill>
                  <a:schemeClr val="bg1">
                    <a:lumMod val="6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　　　　 </a:t>
            </a:r>
            <a:r>
              <a:rPr lang="en-US" altLang="ja-JP" sz="2000" dirty="0" smtClean="0">
                <a:solidFill>
                  <a:schemeClr val="bg1">
                    <a:lumMod val="6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ex.</a:t>
            </a:r>
            <a:r>
              <a:rPr lang="ja-JP" altLang="en-US" sz="2000" dirty="0" smtClean="0">
                <a:solidFill>
                  <a:schemeClr val="bg1">
                    <a:lumMod val="6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予算確保済，他製品等の売上より補填，</a:t>
            </a:r>
            <a:r>
              <a:rPr lang="en-US" altLang="ja-JP" sz="2000" dirty="0" smtClean="0">
                <a:solidFill>
                  <a:schemeClr val="bg1">
                    <a:lumMod val="6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VC</a:t>
            </a:r>
            <a:r>
              <a:rPr lang="ja-JP" altLang="en-US" sz="2000" dirty="0" smtClean="0">
                <a:solidFill>
                  <a:schemeClr val="bg1">
                    <a:lumMod val="6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等から調達など</a:t>
            </a:r>
          </a:p>
          <a:p>
            <a:r>
              <a:rPr lang="ja-JP" altLang="en-US" sz="2000" dirty="0" smtClean="0">
                <a:solidFill>
                  <a:schemeClr val="bg1">
                    <a:lumMod val="6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・支出の部については、募集要綱の対象経費を参考に経費を振り分けてください。</a:t>
            </a:r>
            <a:endParaRPr kumimoji="1" lang="ja-JP" altLang="en-US" sz="2000" dirty="0">
              <a:solidFill>
                <a:schemeClr val="bg1">
                  <a:lumMod val="6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5" name="表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0416901"/>
              </p:ext>
            </p:extLst>
          </p:nvPr>
        </p:nvGraphicFramePr>
        <p:xfrm>
          <a:off x="716142" y="2331721"/>
          <a:ext cx="10859967" cy="446425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8821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182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182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53522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75001">
                <a:tc>
                  <a:txBody>
                    <a:bodyPr/>
                    <a:lstStyle/>
                    <a:p>
                      <a:pPr lvl="1" algn="ctr"/>
                      <a:r>
                        <a:rPr kumimoji="1" lang="ja-JP" altLang="en-US" dirty="0" smtClean="0"/>
                        <a:t>科目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lvl="1" indent="0" algn="ctr"/>
                      <a:r>
                        <a:rPr kumimoji="1" lang="ja-JP" altLang="en-US" dirty="0" smtClean="0"/>
                        <a:t>予算額（円）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87313" lvl="1" indent="0" algn="ctr"/>
                      <a:r>
                        <a:rPr kumimoji="1" lang="ja-JP" altLang="en-US" dirty="0" smtClean="0"/>
                        <a:t>決算額</a:t>
                      </a:r>
                      <a:endParaRPr kumimoji="1" lang="en-US" altLang="ja-JP" dirty="0" smtClean="0"/>
                    </a:p>
                    <a:p>
                      <a:pPr marL="87313" lvl="1" indent="0" algn="ctr"/>
                      <a:r>
                        <a:rPr kumimoji="1" lang="ja-JP" altLang="en-US" dirty="0" smtClean="0"/>
                        <a:t>（円）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1" algn="ctr"/>
                      <a:r>
                        <a:rPr kumimoji="1" lang="zh-TW" altLang="en-US" sz="1800" b="1" i="0" u="none" strike="noStrike" kern="1200" baseline="0" dirty="0" smtClean="0">
                          <a:solidFill>
                            <a:schemeClr val="lt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備考（用途、積算基礎等）</a:t>
                      </a:r>
                      <a:endParaRPr kumimoji="1" lang="ja-JP" altLang="en-US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19176">
                <a:tc>
                  <a:txBody>
                    <a:bodyPr/>
                    <a:lstStyle/>
                    <a:p>
                      <a:r>
                        <a:rPr kumimoji="1" lang="ja-JP" altLang="en-US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（収入の部）</a:t>
                      </a:r>
                      <a:endParaRPr kumimoji="1" lang="en-US" altLang="ja-JP" b="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kumimoji="1" lang="en-US" altLang="ja-JP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※</a:t>
                      </a:r>
                      <a:r>
                        <a:rPr kumimoji="1" lang="ja-JP" altLang="en-US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収入がない場合は記載不要</a:t>
                      </a:r>
                      <a:endParaRPr kumimoji="1" lang="ja-JP" altLang="en-US" dirty="0">
                        <a:solidFill>
                          <a:schemeClr val="bg1">
                            <a:lumMod val="50000"/>
                          </a:schemeClr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※</a:t>
                      </a:r>
                      <a:r>
                        <a:rPr kumimoji="1" lang="ja-JP" altLang="en-US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予算額と決算額が著しく相違するときは、その理由を備考欄に記入すること。</a:t>
                      </a:r>
                    </a:p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496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収入合計（</a:t>
                      </a:r>
                      <a:r>
                        <a:rPr kumimoji="1" lang="en-US" altLang="ja-JP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A</a:t>
                      </a:r>
                      <a:r>
                        <a:rPr kumimoji="1" lang="ja-JP" altLang="en-US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）</a:t>
                      </a:r>
                      <a:endParaRPr kumimoji="1" lang="ja-JP" altLang="en-US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09782">
                <a:tc>
                  <a:txBody>
                    <a:bodyPr/>
                    <a:lstStyle/>
                    <a:p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（支出の部）</a:t>
                      </a:r>
                    </a:p>
                    <a:p>
                      <a:endParaRPr kumimoji="1" lang="ja-JP" altLang="en-US" dirty="0">
                        <a:solidFill>
                          <a:schemeClr val="bg1">
                            <a:lumMod val="50000"/>
                          </a:schemeClr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 smtClean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20545">
                <a:tc>
                  <a:txBody>
                    <a:bodyPr/>
                    <a:lstStyle/>
                    <a:p>
                      <a:pPr algn="ctr"/>
                      <a:r>
                        <a:rPr kumimoji="1" lang="zh-TW" altLang="en-U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支出合計（</a:t>
                      </a:r>
                      <a:r>
                        <a:rPr kumimoji="1" lang="en-US" altLang="zh-TW" sz="1800" b="0" i="0" u="none" strike="noStrike" kern="1200" baseline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B</a:t>
                      </a:r>
                      <a:r>
                        <a:rPr kumimoji="1" lang="zh-TW" altLang="en-U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）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69701">
                <a:tc>
                  <a:txBody>
                    <a:bodyPr/>
                    <a:lstStyle/>
                    <a:p>
                      <a:pPr algn="ctr"/>
                      <a:r>
                        <a:rPr kumimoji="1" lang="zh-TW" altLang="en-U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収支差額（</a:t>
                      </a:r>
                      <a:r>
                        <a:rPr kumimoji="1" lang="en-US" altLang="zh-TW" sz="1800" b="0" i="0" u="none" strike="noStrike" kern="1200" baseline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A-B</a:t>
                      </a:r>
                      <a:r>
                        <a:rPr kumimoji="1" lang="zh-TW" altLang="en-U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）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90595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474</TotalTime>
  <Words>357</Words>
  <Application>Microsoft Office PowerPoint</Application>
  <PresentationFormat>ワイド画面</PresentationFormat>
  <Paragraphs>44</Paragraphs>
  <Slides>5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5</vt:i4>
      </vt:variant>
    </vt:vector>
  </HeadingPairs>
  <TitlesOfParts>
    <vt:vector size="11" baseType="lpstr">
      <vt:lpstr>Meiryo UI</vt:lpstr>
      <vt:lpstr>ＭＳ Ｐゴシック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iizuka</dc:creator>
  <cp:lastModifiedBy>大久保　芳彦</cp:lastModifiedBy>
  <cp:revision>27</cp:revision>
  <dcterms:created xsi:type="dcterms:W3CDTF">2023-04-11T12:56:30Z</dcterms:created>
  <dcterms:modified xsi:type="dcterms:W3CDTF">2023-04-17T11:45:15Z</dcterms:modified>
</cp:coreProperties>
</file>